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54" r:id="rId7"/>
    <p:sldMasterId id="2147483656" r:id="rId8"/>
    <p:sldMasterId id="2147483662" r:id="rId9"/>
    <p:sldMasterId id="2147483664" r:id="rId10"/>
    <p:sldMasterId id="2147483666" r:id="rId11"/>
    <p:sldMasterId id="2147483668" r:id="rId12"/>
    <p:sldMasterId id="2147483658" r:id="rId13"/>
    <p:sldMasterId id="2147483660" r:id="rId14"/>
  </p:sldMasterIdLst>
  <p:notesMasterIdLst>
    <p:notesMasterId r:id="rId40"/>
  </p:notesMasterIdLst>
  <p:sldIdLst>
    <p:sldId id="258" r:id="rId15"/>
    <p:sldId id="263" r:id="rId16"/>
    <p:sldId id="264" r:id="rId17"/>
    <p:sldId id="265" r:id="rId18"/>
    <p:sldId id="285" r:id="rId19"/>
    <p:sldId id="266" r:id="rId20"/>
    <p:sldId id="287" r:id="rId21"/>
    <p:sldId id="288" r:id="rId22"/>
    <p:sldId id="286" r:id="rId23"/>
    <p:sldId id="271" r:id="rId24"/>
    <p:sldId id="283" r:id="rId25"/>
    <p:sldId id="282" r:id="rId26"/>
    <p:sldId id="280" r:id="rId27"/>
    <p:sldId id="281" r:id="rId28"/>
    <p:sldId id="284" r:id="rId29"/>
    <p:sldId id="274" r:id="rId30"/>
    <p:sldId id="275" r:id="rId31"/>
    <p:sldId id="268" r:id="rId32"/>
    <p:sldId id="269" r:id="rId33"/>
    <p:sldId id="272" r:id="rId34"/>
    <p:sldId id="279" r:id="rId35"/>
    <p:sldId id="278" r:id="rId36"/>
    <p:sldId id="277" r:id="rId37"/>
    <p:sldId id="289" r:id="rId38"/>
    <p:sldId id="27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E4996-E8FF-465A-A57D-9972D9FED775}" v="2058" dt="2024-12-09T00:56:01.190"/>
    <p1510:client id="{24C69639-5307-D14F-B349-6E1CCF141BDE}" v="7118" dt="2024-12-09T16:09:15.416"/>
    <p1510:client id="{521432F5-F17B-4495-9A9F-741F39F37EF2}" v="125" dt="2024-12-10T02:07:09.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20" Type="http://schemas.openxmlformats.org/officeDocument/2006/relationships/slide" Target="slides/slide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CBE22-5E05-B949-9A0D-A5096E67ED4E}"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0AC68-8D1B-AC46-87C3-AD5438A58FBF}" type="slidenum">
              <a:rPr lang="en-US" smtClean="0"/>
              <a:t>‹#›</a:t>
            </a:fld>
            <a:endParaRPr lang="en-US"/>
          </a:p>
        </p:txBody>
      </p:sp>
    </p:spTree>
    <p:extLst>
      <p:ext uri="{BB962C8B-B14F-4D97-AF65-F5344CB8AC3E}">
        <p14:creationId xmlns:p14="http://schemas.microsoft.com/office/powerpoint/2010/main" val="3663483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We got. A received signal and local PRN</a:t>
            </a:r>
          </a:p>
          <a:p>
            <a:pPr marL="228600" indent="-228600">
              <a:buAutoNum type="arabicPeriod"/>
            </a:pPr>
            <a:r>
              <a:rPr lang="en-US"/>
              <a:t>Then we can do a cross-correlation between received signal, and a time delay &amp; </a:t>
            </a:r>
            <a:r>
              <a:rPr lang="en-US" err="1"/>
              <a:t>freq</a:t>
            </a:r>
            <a:r>
              <a:rPr lang="en-US"/>
              <a:t> shift version of local PRN</a:t>
            </a:r>
          </a:p>
          <a:p>
            <a:pPr marL="228600" indent="-228600">
              <a:buAutoNum type="arabicPeriod"/>
            </a:pPr>
            <a:r>
              <a:rPr lang="en-US"/>
              <a:t>A delay doppler map is formed e.g. the figure</a:t>
            </a:r>
          </a:p>
          <a:p>
            <a:pPr marL="228600" indent="-228600">
              <a:buAutoNum type="arabicPeriod"/>
            </a:pPr>
            <a:r>
              <a:rPr lang="en-US"/>
              <a:t>The magnitude peak in the </a:t>
            </a:r>
            <a:r>
              <a:rPr lang="en-US" err="1"/>
              <a:t>ddm</a:t>
            </a:r>
            <a:r>
              <a:rPr lang="en-US"/>
              <a:t> corresponds to the estimated delay and doppler frequency</a:t>
            </a:r>
          </a:p>
        </p:txBody>
      </p:sp>
      <p:sp>
        <p:nvSpPr>
          <p:cNvPr id="4" name="Slide Number Placeholder 3"/>
          <p:cNvSpPr>
            <a:spLocks noGrp="1"/>
          </p:cNvSpPr>
          <p:nvPr>
            <p:ph type="sldNum" sz="quarter" idx="5"/>
          </p:nvPr>
        </p:nvSpPr>
        <p:spPr/>
        <p:txBody>
          <a:bodyPr/>
          <a:lstStyle/>
          <a:p>
            <a:fld id="{5E20AC68-8D1B-AC46-87C3-AD5438A58FBF}" type="slidenum">
              <a:rPr lang="en-US" smtClean="0"/>
              <a:t>7</a:t>
            </a:fld>
            <a:endParaRPr lang="en-US"/>
          </a:p>
        </p:txBody>
      </p:sp>
    </p:spTree>
    <p:extLst>
      <p:ext uri="{BB962C8B-B14F-4D97-AF65-F5344CB8AC3E}">
        <p14:creationId xmlns:p14="http://schemas.microsoft.com/office/powerpoint/2010/main" val="67956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Lets examine the time-lag correlation with a fixed frequency shift</a:t>
            </a:r>
          </a:p>
          <a:p>
            <a:pPr marL="228600" indent="-228600">
              <a:buAutoNum type="arabicPeriod"/>
            </a:pPr>
            <a:r>
              <a:rPr lang="en-US"/>
              <a:t>Correlation is equivalent to convolution, but one of them is time reversed and conjugated</a:t>
            </a:r>
          </a:p>
          <a:p>
            <a:pPr marL="228600" indent="-228600">
              <a:buAutoNum type="arabicPeriod"/>
            </a:pPr>
            <a:r>
              <a:rPr lang="en-US"/>
              <a:t>A simple way is to shift one signal by one bit delay, then calculate correlation, then next bit. When they are lined up, the correlation peaks and delay is found. In this way, the time complexity is o n2</a:t>
            </a:r>
          </a:p>
          <a:p>
            <a:pPr marL="228600" indent="-228600">
              <a:buAutoNum type="arabicPeriod"/>
            </a:pPr>
            <a:r>
              <a:rPr lang="en-US"/>
              <a:t>Due to the periodicity equivalently this is a circular convolution</a:t>
            </a:r>
          </a:p>
          <a:p>
            <a:pPr marL="228600" indent="-228600">
              <a:buAutoNum type="arabicPeriod"/>
            </a:pPr>
            <a:r>
              <a:rPr lang="en-US"/>
              <a:t>So we can apply FFT, the correlation is </a:t>
            </a:r>
            <a:r>
              <a:rPr lang="en-US" err="1"/>
              <a:t>mathmatcially</a:t>
            </a:r>
            <a:r>
              <a:rPr lang="en-US"/>
              <a:t>  equivalent to </a:t>
            </a:r>
          </a:p>
          <a:p>
            <a:pPr marL="228600" indent="-228600">
              <a:buAutoNum type="arabicPeriod"/>
            </a:pPr>
            <a:r>
              <a:rPr lang="en-US"/>
              <a:t>And the time complexity is o </a:t>
            </a:r>
            <a:r>
              <a:rPr lang="en-US" err="1"/>
              <a:t>nlogn</a:t>
            </a:r>
            <a:r>
              <a:rPr lang="en-US"/>
              <a:t>, becomes much faster when data amount is huge</a:t>
            </a:r>
          </a:p>
        </p:txBody>
      </p:sp>
      <p:sp>
        <p:nvSpPr>
          <p:cNvPr id="4" name="Slide Number Placeholder 3"/>
          <p:cNvSpPr>
            <a:spLocks noGrp="1"/>
          </p:cNvSpPr>
          <p:nvPr>
            <p:ph type="sldNum" sz="quarter" idx="5"/>
          </p:nvPr>
        </p:nvSpPr>
        <p:spPr/>
        <p:txBody>
          <a:bodyPr/>
          <a:lstStyle/>
          <a:p>
            <a:fld id="{5E20AC68-8D1B-AC46-87C3-AD5438A58FBF}" type="slidenum">
              <a:rPr lang="en-US" smtClean="0"/>
              <a:t>8</a:t>
            </a:fld>
            <a:endParaRPr lang="en-US"/>
          </a:p>
        </p:txBody>
      </p:sp>
    </p:spTree>
    <p:extLst>
      <p:ext uri="{BB962C8B-B14F-4D97-AF65-F5344CB8AC3E}">
        <p14:creationId xmlns:p14="http://schemas.microsoft.com/office/powerpoint/2010/main" val="3102772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Gnuradio</a:t>
            </a:r>
            <a:r>
              <a:rPr lang="en-US"/>
              <a:t> structure to realize the FFT-based </a:t>
            </a:r>
            <a:r>
              <a:rPr lang="en-US" err="1"/>
              <a:t>xcorr</a:t>
            </a:r>
            <a:endParaRPr lang="en-US"/>
          </a:p>
          <a:p>
            <a:r>
              <a:rPr lang="en-US"/>
              <a:t>Hierarchy block</a:t>
            </a:r>
          </a:p>
          <a:p>
            <a:r>
              <a:rPr lang="en-US"/>
              <a:t>Input -- output</a:t>
            </a:r>
          </a:p>
        </p:txBody>
      </p:sp>
      <p:sp>
        <p:nvSpPr>
          <p:cNvPr id="4" name="Slide Number Placeholder 3"/>
          <p:cNvSpPr>
            <a:spLocks noGrp="1"/>
          </p:cNvSpPr>
          <p:nvPr>
            <p:ph type="sldNum" sz="quarter" idx="5"/>
          </p:nvPr>
        </p:nvSpPr>
        <p:spPr/>
        <p:txBody>
          <a:bodyPr/>
          <a:lstStyle/>
          <a:p>
            <a:fld id="{5E20AC68-8D1B-AC46-87C3-AD5438A58FBF}" type="slidenum">
              <a:rPr lang="en-US" smtClean="0"/>
              <a:t>9</a:t>
            </a:fld>
            <a:endParaRPr lang="en-US"/>
          </a:p>
        </p:txBody>
      </p:sp>
    </p:spTree>
    <p:extLst>
      <p:ext uri="{BB962C8B-B14F-4D97-AF65-F5344CB8AC3E}">
        <p14:creationId xmlns:p14="http://schemas.microsoft.com/office/powerpoint/2010/main" val="51706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Parallel the doppler search:</a:t>
            </a:r>
          </a:p>
          <a:p>
            <a:r>
              <a:rPr lang="en-US"/>
              <a:t>7 threads</a:t>
            </a:r>
          </a:p>
          <a:p>
            <a:r>
              <a:rPr lang="en-US"/>
              <a:t>Each output is a delay cut – if we take 4 samples per bit, the </a:t>
            </a:r>
            <a:r>
              <a:rPr lang="en-US" err="1"/>
              <a:t>ddm</a:t>
            </a:r>
            <a:r>
              <a:rPr lang="en-US"/>
              <a:t> size will be 7*1023*4. peak search</a:t>
            </a:r>
          </a:p>
          <a:p>
            <a:r>
              <a:rPr lang="en-US"/>
              <a:t>speed</a:t>
            </a:r>
          </a:p>
        </p:txBody>
      </p:sp>
      <p:sp>
        <p:nvSpPr>
          <p:cNvPr id="4" name="Slide Number Placeholder 3"/>
          <p:cNvSpPr>
            <a:spLocks noGrp="1"/>
          </p:cNvSpPr>
          <p:nvPr>
            <p:ph type="sldNum" sz="quarter" idx="5"/>
          </p:nvPr>
        </p:nvSpPr>
        <p:spPr/>
        <p:txBody>
          <a:bodyPr/>
          <a:lstStyle/>
          <a:p>
            <a:fld id="{5E20AC68-8D1B-AC46-87C3-AD5438A58FBF}" type="slidenum">
              <a:rPr lang="en-US" smtClean="0"/>
              <a:t>10</a:t>
            </a:fld>
            <a:endParaRPr lang="en-US"/>
          </a:p>
        </p:txBody>
      </p:sp>
    </p:spTree>
    <p:extLst>
      <p:ext uri="{BB962C8B-B14F-4D97-AF65-F5344CB8AC3E}">
        <p14:creationId xmlns:p14="http://schemas.microsoft.com/office/powerpoint/2010/main" val="4214360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0AC68-8D1B-AC46-87C3-AD5438A58FBF}" type="slidenum">
              <a:rPr lang="en-US" smtClean="0"/>
              <a:t>11</a:t>
            </a:fld>
            <a:endParaRPr lang="en-US"/>
          </a:p>
        </p:txBody>
      </p:sp>
    </p:spTree>
    <p:extLst>
      <p:ext uri="{BB962C8B-B14F-4D97-AF65-F5344CB8AC3E}">
        <p14:creationId xmlns:p14="http://schemas.microsoft.com/office/powerpoint/2010/main" val="83141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the receiver detected PRN2 </a:t>
            </a:r>
          </a:p>
          <a:p>
            <a:r>
              <a:rPr lang="en-US"/>
              <a:t>the delay and doppler frequency correlation waveform (2d cuts along delay and doppler axis which contains the peak)</a:t>
            </a:r>
          </a:p>
          <a:p>
            <a:r>
              <a:rPr lang="en-US"/>
              <a:t>We need to find a way to find the peak and determine whether it’s a valid peak</a:t>
            </a:r>
          </a:p>
          <a:p>
            <a:endParaRPr lang="en-US"/>
          </a:p>
        </p:txBody>
      </p:sp>
      <p:sp>
        <p:nvSpPr>
          <p:cNvPr id="4" name="Slide Number Placeholder 3"/>
          <p:cNvSpPr>
            <a:spLocks noGrp="1"/>
          </p:cNvSpPr>
          <p:nvPr>
            <p:ph type="sldNum" sz="quarter" idx="5"/>
          </p:nvPr>
        </p:nvSpPr>
        <p:spPr/>
        <p:txBody>
          <a:bodyPr/>
          <a:lstStyle/>
          <a:p>
            <a:fld id="{5E20AC68-8D1B-AC46-87C3-AD5438A58FBF}" type="slidenum">
              <a:rPr lang="en-US" smtClean="0"/>
              <a:t>14</a:t>
            </a:fld>
            <a:endParaRPr lang="en-US"/>
          </a:p>
        </p:txBody>
      </p:sp>
    </p:spTree>
    <p:extLst>
      <p:ext uri="{BB962C8B-B14F-4D97-AF65-F5344CB8AC3E}">
        <p14:creationId xmlns:p14="http://schemas.microsoft.com/office/powerpoint/2010/main" val="2041286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EFC7F0B6-5A94-7A47-B8B7-529895B2F1EF}"/>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SUBTITLE/TAGLINE</a:t>
            </a:r>
          </a:p>
        </p:txBody>
      </p:sp>
      <p:sp>
        <p:nvSpPr>
          <p:cNvPr id="13" name="Title 12">
            <a:extLst>
              <a:ext uri="{FF2B5EF4-FFF2-40B4-BE49-F238E27FC236}">
                <a16:creationId xmlns:a16="http://schemas.microsoft.com/office/drawing/2014/main" id="{DD8B1714-DF3C-5345-9DD3-C5369E2DBFAF}"/>
              </a:ext>
            </a:extLst>
          </p:cNvPr>
          <p:cNvSpPr>
            <a:spLocks noGrp="1"/>
          </p:cNvSpPr>
          <p:nvPr>
            <p:ph type="title"/>
          </p:nvPr>
        </p:nvSpPr>
        <p:spPr>
          <a:xfrm>
            <a:off x="0" y="3468413"/>
            <a:ext cx="12192000" cy="977461"/>
          </a:xfrm>
          <a:prstGeom prst="rect">
            <a:avLst/>
          </a:prstGeom>
        </p:spPr>
        <p:txBody>
          <a:bodyPr anchor="b"/>
          <a:lstStyle>
            <a:lvl1pPr>
              <a:defRPr sz="4800"/>
            </a:lvl1pPr>
          </a:lstStyle>
          <a:p>
            <a:r>
              <a:rPr lang="en-US"/>
              <a:t>Click to edit Master title style</a:t>
            </a:r>
          </a:p>
        </p:txBody>
      </p:sp>
    </p:spTree>
    <p:extLst>
      <p:ext uri="{BB962C8B-B14F-4D97-AF65-F5344CB8AC3E}">
        <p14:creationId xmlns:p14="http://schemas.microsoft.com/office/powerpoint/2010/main" val="3666310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Content Slid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B570-A22B-364A-BC03-3BB3B78D64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3" name="Subtitle 2">
            <a:extLst>
              <a:ext uri="{FF2B5EF4-FFF2-40B4-BE49-F238E27FC236}">
                <a16:creationId xmlns:a16="http://schemas.microsoft.com/office/drawing/2014/main" id="{34154EEC-7753-244F-8D3C-769C76331F4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
        <p:nvSpPr>
          <p:cNvPr id="4" name="Date Placeholder 3">
            <a:extLst>
              <a:ext uri="{FF2B5EF4-FFF2-40B4-BE49-F238E27FC236}">
                <a16:creationId xmlns:a16="http://schemas.microsoft.com/office/drawing/2014/main" id="{16091996-96B2-6641-9C3A-19B599FBC519}"/>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61DC48AE-1BDB-3547-8A9A-9386D5EE0E7D}" type="datetime1">
              <a:rPr lang="en-US" smtClean="0"/>
              <a:t>1/23/2025</a:t>
            </a:fld>
            <a:endParaRPr lang="en-US"/>
          </a:p>
        </p:txBody>
      </p:sp>
      <p:sp>
        <p:nvSpPr>
          <p:cNvPr id="5" name="Footer Placeholder 4">
            <a:extLst>
              <a:ext uri="{FF2B5EF4-FFF2-40B4-BE49-F238E27FC236}">
                <a16:creationId xmlns:a16="http://schemas.microsoft.com/office/drawing/2014/main" id="{281DD7E6-BDAB-834D-90A8-C8840717F657}"/>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a:p>
        </p:txBody>
      </p:sp>
      <p:sp>
        <p:nvSpPr>
          <p:cNvPr id="6" name="Slide Number Placeholder 5">
            <a:extLst>
              <a:ext uri="{FF2B5EF4-FFF2-40B4-BE49-F238E27FC236}">
                <a16:creationId xmlns:a16="http://schemas.microsoft.com/office/drawing/2014/main" id="{13F24FE1-7233-704B-B440-C106C8BD4320}"/>
              </a:ext>
            </a:extLst>
          </p:cNvPr>
          <p:cNvSpPr>
            <a:spLocks noGrp="1"/>
          </p:cNvSpPr>
          <p:nvPr>
            <p:ph type="sldNum" sz="quarter" idx="12"/>
          </p:nvPr>
        </p:nvSpPr>
        <p:spPr>
          <a:xfrm>
            <a:off x="0" y="6474372"/>
            <a:ext cx="1135117" cy="247103"/>
          </a:xfrm>
          <a:prstGeom prst="rect">
            <a:avLst/>
          </a:prstGeom>
        </p:spPr>
        <p:txBody>
          <a:bodyPr/>
          <a:lstStyle>
            <a:lvl1pPr algn="ctr">
              <a:defRPr sz="1200">
                <a:solidFill>
                  <a:schemeClr val="bg1"/>
                </a:solidFill>
              </a:defRPr>
            </a:lvl1pPr>
          </a:lstStyle>
          <a:p>
            <a:fld id="{B72E91CA-9B22-2844-8E94-2A762C5288E7}" type="slidenum">
              <a:rPr lang="en-US" smtClean="0"/>
              <a:pPr/>
              <a:t>‹#›</a:t>
            </a:fld>
            <a:endParaRPr lang="en-US"/>
          </a:p>
        </p:txBody>
      </p:sp>
    </p:spTree>
    <p:extLst>
      <p:ext uri="{BB962C8B-B14F-4D97-AF65-F5344CB8AC3E}">
        <p14:creationId xmlns:p14="http://schemas.microsoft.com/office/powerpoint/2010/main" val="1062479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8" name="Subtitle 2">
            <a:extLst>
              <a:ext uri="{FF2B5EF4-FFF2-40B4-BE49-F238E27FC236}">
                <a16:creationId xmlns:a16="http://schemas.microsoft.com/office/drawing/2014/main" id="{BEB4F3FB-316E-BF42-B96D-CD437FB415AD}"/>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fld id="{D0BEE031-E919-9742-AF2B-35B2525B6DDF}" type="datetime1">
              <a:rPr lang="en-US" smtClean="0"/>
              <a:t>1/23/2025</a:t>
            </a:fld>
            <a:endParaRPr lang="en-US"/>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a:p>
        </p:txBody>
      </p:sp>
    </p:spTree>
    <p:extLst>
      <p:ext uri="{BB962C8B-B14F-4D97-AF65-F5344CB8AC3E}">
        <p14:creationId xmlns:p14="http://schemas.microsoft.com/office/powerpoint/2010/main" val="350087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39D1-55F5-B545-B3C1-D2779C975C94}"/>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chemeClr val="bg1"/>
                </a:solidFill>
              </a:defRPr>
            </a:lvl1pPr>
          </a:lstStyle>
          <a:p>
            <a:r>
              <a:rPr lang="en-US"/>
              <a:t>Title Slide 2</a:t>
            </a:r>
          </a:p>
        </p:txBody>
      </p:sp>
      <p:sp>
        <p:nvSpPr>
          <p:cNvPr id="3" name="Subtitle 2">
            <a:extLst>
              <a:ext uri="{FF2B5EF4-FFF2-40B4-BE49-F238E27FC236}">
                <a16:creationId xmlns:a16="http://schemas.microsoft.com/office/drawing/2014/main" id="{DE83E85C-23C4-9D49-A616-F1EFF90A3B20}"/>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SUBTITLE/TAGLINE</a:t>
            </a:r>
          </a:p>
        </p:txBody>
      </p:sp>
    </p:spTree>
    <p:extLst>
      <p:ext uri="{BB962C8B-B14F-4D97-AF65-F5344CB8AC3E}">
        <p14:creationId xmlns:p14="http://schemas.microsoft.com/office/powerpoint/2010/main" val="225542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AC0B3B-0651-0941-A1FA-9888F8C21B9C}"/>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a:t>Title Slide 3</a:t>
            </a:r>
          </a:p>
        </p:txBody>
      </p:sp>
      <p:sp>
        <p:nvSpPr>
          <p:cNvPr id="8" name="Subtitle 2">
            <a:extLst>
              <a:ext uri="{FF2B5EF4-FFF2-40B4-BE49-F238E27FC236}">
                <a16:creationId xmlns:a16="http://schemas.microsoft.com/office/drawing/2014/main" id="{49C69A87-9049-B547-A73E-B8B4DF77F59C}"/>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SUBTITLE/TAGLINE</a:t>
            </a:r>
          </a:p>
        </p:txBody>
      </p:sp>
    </p:spTree>
    <p:extLst>
      <p:ext uri="{BB962C8B-B14F-4D97-AF65-F5344CB8AC3E}">
        <p14:creationId xmlns:p14="http://schemas.microsoft.com/office/powerpoint/2010/main" val="255975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920D87-571D-CC4B-B389-D3610F6FE156}"/>
              </a:ext>
            </a:extLst>
          </p:cNvPr>
          <p:cNvSpPr>
            <a:spLocks noGrp="1"/>
          </p:cNvSpPr>
          <p:nvPr>
            <p:ph type="title" hasCustomPrompt="1"/>
          </p:nvPr>
        </p:nvSpPr>
        <p:spPr>
          <a:xfrm>
            <a:off x="0" y="2665522"/>
            <a:ext cx="12191999" cy="1736944"/>
          </a:xfrm>
          <a:prstGeom prst="rect">
            <a:avLst/>
          </a:prstGeom>
        </p:spPr>
        <p:txBody>
          <a:bodyPr anchor="b"/>
          <a:lstStyle>
            <a:lvl1pPr algn="ctr">
              <a:defRPr sz="4800" b="1">
                <a:solidFill>
                  <a:srgbClr val="00274C"/>
                </a:solidFill>
              </a:defRPr>
            </a:lvl1pPr>
          </a:lstStyle>
          <a:p>
            <a:r>
              <a:rPr lang="en-US"/>
              <a:t>Title Slide 4</a:t>
            </a:r>
          </a:p>
        </p:txBody>
      </p:sp>
      <p:sp>
        <p:nvSpPr>
          <p:cNvPr id="11" name="Subtitle 2">
            <a:extLst>
              <a:ext uri="{FF2B5EF4-FFF2-40B4-BE49-F238E27FC236}">
                <a16:creationId xmlns:a16="http://schemas.microsoft.com/office/drawing/2014/main" id="{4A97885D-6546-714E-B343-8B08B239D24B}"/>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SUBTITLE/TAGLINE</a:t>
            </a:r>
          </a:p>
        </p:txBody>
      </p:sp>
    </p:spTree>
    <p:extLst>
      <p:ext uri="{BB962C8B-B14F-4D97-AF65-F5344CB8AC3E}">
        <p14:creationId xmlns:p14="http://schemas.microsoft.com/office/powerpoint/2010/main" val="2516807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SUBTITLE/TAGLINE</a:t>
            </a:r>
          </a:p>
        </p:txBody>
      </p:sp>
    </p:spTree>
    <p:extLst>
      <p:ext uri="{BB962C8B-B14F-4D97-AF65-F5344CB8AC3E}">
        <p14:creationId xmlns:p14="http://schemas.microsoft.com/office/powerpoint/2010/main" val="490143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Tree>
    <p:extLst>
      <p:ext uri="{BB962C8B-B14F-4D97-AF65-F5344CB8AC3E}">
        <p14:creationId xmlns:p14="http://schemas.microsoft.com/office/powerpoint/2010/main" val="413515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1FECBE-7F2E-A244-8F06-AF3BB9BB3651}"/>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8" name="Subtitle 2">
            <a:extLst>
              <a:ext uri="{FF2B5EF4-FFF2-40B4-BE49-F238E27FC236}">
                <a16:creationId xmlns:a16="http://schemas.microsoft.com/office/drawing/2014/main" id="{04E4369A-837A-B34E-AB83-109EFB99D883}"/>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
        <p:nvSpPr>
          <p:cNvPr id="9" name="Date Placeholder 3">
            <a:extLst>
              <a:ext uri="{FF2B5EF4-FFF2-40B4-BE49-F238E27FC236}">
                <a16:creationId xmlns:a16="http://schemas.microsoft.com/office/drawing/2014/main" id="{1C186C50-8FFD-7347-8887-535491AC5AD0}"/>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F4F98C07-80D5-004A-AD01-B193F722ABF0}" type="datetime1">
              <a:rPr lang="en-US" smtClean="0"/>
              <a:t>1/23/2025</a:t>
            </a:fld>
            <a:endParaRPr lang="en-US"/>
          </a:p>
        </p:txBody>
      </p:sp>
      <p:sp>
        <p:nvSpPr>
          <p:cNvPr id="10" name="Footer Placeholder 4">
            <a:extLst>
              <a:ext uri="{FF2B5EF4-FFF2-40B4-BE49-F238E27FC236}">
                <a16:creationId xmlns:a16="http://schemas.microsoft.com/office/drawing/2014/main" id="{FE9C16E7-4A5A-4B4E-BA20-0C42548368CF}"/>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a:p>
        </p:txBody>
      </p:sp>
      <p:sp>
        <p:nvSpPr>
          <p:cNvPr id="11" name="Slide Number Placeholder 5">
            <a:extLst>
              <a:ext uri="{FF2B5EF4-FFF2-40B4-BE49-F238E27FC236}">
                <a16:creationId xmlns:a16="http://schemas.microsoft.com/office/drawing/2014/main" id="{4677279D-D2B1-9448-9829-8902CDD5D7B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a:p>
        </p:txBody>
      </p:sp>
    </p:spTree>
    <p:extLst>
      <p:ext uri="{BB962C8B-B14F-4D97-AF65-F5344CB8AC3E}">
        <p14:creationId xmlns:p14="http://schemas.microsoft.com/office/powerpoint/2010/main" val="941698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8D98944-5FB2-7641-BA8C-3BC8B879FB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8" name="Subtitle 2">
            <a:extLst>
              <a:ext uri="{FF2B5EF4-FFF2-40B4-BE49-F238E27FC236}">
                <a16:creationId xmlns:a16="http://schemas.microsoft.com/office/drawing/2014/main" id="{DA2AF28D-B86D-764D-8A6F-60792F83E6E0}"/>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
        <p:nvSpPr>
          <p:cNvPr id="9" name="Date Placeholder 3">
            <a:extLst>
              <a:ext uri="{FF2B5EF4-FFF2-40B4-BE49-F238E27FC236}">
                <a16:creationId xmlns:a16="http://schemas.microsoft.com/office/drawing/2014/main" id="{823C805C-5779-B140-967F-711AD0F2355B}"/>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3C4BDFD9-EB2B-D04C-940F-DA53EDD05275}" type="datetime1">
              <a:rPr lang="en-US" smtClean="0"/>
              <a:t>1/23/2025</a:t>
            </a:fld>
            <a:endParaRPr lang="en-US"/>
          </a:p>
        </p:txBody>
      </p:sp>
      <p:sp>
        <p:nvSpPr>
          <p:cNvPr id="10" name="Footer Placeholder 4">
            <a:extLst>
              <a:ext uri="{FF2B5EF4-FFF2-40B4-BE49-F238E27FC236}">
                <a16:creationId xmlns:a16="http://schemas.microsoft.com/office/drawing/2014/main" id="{062160A3-3C78-164A-80CF-088B67773C91}"/>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a:p>
        </p:txBody>
      </p:sp>
      <p:sp>
        <p:nvSpPr>
          <p:cNvPr id="11" name="Slide Number Placeholder 5">
            <a:extLst>
              <a:ext uri="{FF2B5EF4-FFF2-40B4-BE49-F238E27FC236}">
                <a16:creationId xmlns:a16="http://schemas.microsoft.com/office/drawing/2014/main" id="{FF522088-8007-C54F-BAFD-E38F1BC5C8A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a:p>
        </p:txBody>
      </p:sp>
    </p:spTree>
    <p:extLst>
      <p:ext uri="{BB962C8B-B14F-4D97-AF65-F5344CB8AC3E}">
        <p14:creationId xmlns:p14="http://schemas.microsoft.com/office/powerpoint/2010/main" val="121966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B368A2-AC66-FE4A-8EC8-E3E30573AE17}"/>
              </a:ext>
            </a:extLst>
          </p:cNvPr>
          <p:cNvSpPr>
            <a:spLocks noGrp="1"/>
          </p:cNvSpPr>
          <p:nvPr>
            <p:ph type="ctrTitle" hasCustomPrompt="1"/>
          </p:nvPr>
        </p:nvSpPr>
        <p:spPr>
          <a:xfrm>
            <a:off x="1524000" y="775522"/>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8" name="Subtitle 2">
            <a:extLst>
              <a:ext uri="{FF2B5EF4-FFF2-40B4-BE49-F238E27FC236}">
                <a16:creationId xmlns:a16="http://schemas.microsoft.com/office/drawing/2014/main" id="{4A72228A-5E29-C145-80EF-434C7B772C9B}"/>
              </a:ext>
            </a:extLst>
          </p:cNvPr>
          <p:cNvSpPr>
            <a:spLocks noGrp="1"/>
          </p:cNvSpPr>
          <p:nvPr>
            <p:ph type="subTitle" idx="1" hasCustomPrompt="1"/>
          </p:nvPr>
        </p:nvSpPr>
        <p:spPr>
          <a:xfrm>
            <a:off x="1524000" y="1870841"/>
            <a:ext cx="9144000" cy="42671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
        <p:nvSpPr>
          <p:cNvPr id="9" name="Date Placeholder 3">
            <a:extLst>
              <a:ext uri="{FF2B5EF4-FFF2-40B4-BE49-F238E27FC236}">
                <a16:creationId xmlns:a16="http://schemas.microsoft.com/office/drawing/2014/main" id="{B9E35023-709E-1C4A-8278-01DEE8054983}"/>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E6CAE11A-95F1-A941-9796-EED26936F8A7}" type="datetime1">
              <a:rPr lang="en-US" smtClean="0"/>
              <a:t>1/23/2025</a:t>
            </a:fld>
            <a:endParaRPr lang="en-US"/>
          </a:p>
        </p:txBody>
      </p:sp>
      <p:sp>
        <p:nvSpPr>
          <p:cNvPr id="10" name="Footer Placeholder 4">
            <a:extLst>
              <a:ext uri="{FF2B5EF4-FFF2-40B4-BE49-F238E27FC236}">
                <a16:creationId xmlns:a16="http://schemas.microsoft.com/office/drawing/2014/main" id="{30177154-BAF0-BD41-9F12-EA6B5F88BE82}"/>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a:p>
        </p:txBody>
      </p:sp>
      <p:sp>
        <p:nvSpPr>
          <p:cNvPr id="11" name="Slide Number Placeholder 5">
            <a:extLst>
              <a:ext uri="{FF2B5EF4-FFF2-40B4-BE49-F238E27FC236}">
                <a16:creationId xmlns:a16="http://schemas.microsoft.com/office/drawing/2014/main" id="{D350143E-FE8D-7C42-8AED-C584C1C2158A}"/>
              </a:ext>
            </a:extLst>
          </p:cNvPr>
          <p:cNvSpPr>
            <a:spLocks noGrp="1"/>
          </p:cNvSpPr>
          <p:nvPr>
            <p:ph type="sldNum" sz="quarter" idx="12"/>
          </p:nvPr>
        </p:nvSpPr>
        <p:spPr>
          <a:xfrm>
            <a:off x="388883" y="6474372"/>
            <a:ext cx="1135117" cy="247103"/>
          </a:xfrm>
          <a:prstGeom prst="rect">
            <a:avLst/>
          </a:prstGeom>
        </p:spPr>
        <p:txBody>
          <a:bodyPr/>
          <a:lstStyle>
            <a:lvl1pPr algn="l">
              <a:defRPr sz="1200">
                <a:solidFill>
                  <a:srgbClr val="00274C"/>
                </a:solidFill>
              </a:defRPr>
            </a:lvl1pPr>
          </a:lstStyle>
          <a:p>
            <a:fld id="{B72E91CA-9B22-2844-8E94-2A762C5288E7}" type="slidenum">
              <a:rPr lang="en-US" smtClean="0"/>
              <a:pPr/>
              <a:t>‹#›</a:t>
            </a:fld>
            <a:endParaRPr lang="en-US"/>
          </a:p>
        </p:txBody>
      </p:sp>
    </p:spTree>
    <p:extLst>
      <p:ext uri="{BB962C8B-B14F-4D97-AF65-F5344CB8AC3E}">
        <p14:creationId xmlns:p14="http://schemas.microsoft.com/office/powerpoint/2010/main" val="4044844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AFA15C-67E7-D849-A741-5217D3B71504}"/>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2AE62F6-F32B-C941-8525-B0036D210899}"/>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3565781673"/>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7407B-BDEC-6E4B-A6EE-D9480A01E28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73153158"/>
      </p:ext>
    </p:extLst>
  </p:cSld>
  <p:clrMap bg1="lt1" tx1="dk1" bg2="lt2" tx2="dk2" accent1="accent1" accent2="accent2" accent3="accent3" accent4="accent4" accent5="accent5" accent6="accent6" hlink="hlink" folHlink="folHlink"/>
  <p:sldLayoutIdLst>
    <p:sldLayoutId id="214748365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5AFCB-4427-7648-906B-B22FE1ABE74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4998787"/>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55742-0700-034C-B4AE-306C657BF80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C5076D48-578B-E44B-A42E-714FD8BD8955}"/>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4124864072"/>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AE793-216F-9043-A865-4A7387AA81B0}"/>
              </a:ext>
            </a:extLst>
          </p:cNvPr>
          <p:cNvPicPr>
            <a:picLocks noChangeAspect="1"/>
          </p:cNvPicPr>
          <p:nvPr userDrawn="1"/>
        </p:nvPicPr>
        <p:blipFill rotWithShape="1">
          <a:blip r:embed="rId3"/>
          <a:srcRect t="16860" b="47968"/>
          <a:stretch/>
        </p:blipFill>
        <p:spPr>
          <a:xfrm>
            <a:off x="0" y="4445876"/>
            <a:ext cx="12192000" cy="2412124"/>
          </a:xfrm>
          <a:prstGeom prst="rect">
            <a:avLst/>
          </a:prstGeom>
        </p:spPr>
      </p:pic>
      <p:pic>
        <p:nvPicPr>
          <p:cNvPr id="8" name="Picture 7">
            <a:extLst>
              <a:ext uri="{FF2B5EF4-FFF2-40B4-BE49-F238E27FC236}">
                <a16:creationId xmlns:a16="http://schemas.microsoft.com/office/drawing/2014/main" id="{98A1A8D0-A3C8-B248-8599-C115BE86BCE2}"/>
              </a:ext>
            </a:extLst>
          </p:cNvPr>
          <p:cNvPicPr>
            <a:picLocks noChangeAspect="1"/>
          </p:cNvPicPr>
          <p:nvPr userDrawn="1"/>
        </p:nvPicPr>
        <p:blipFill>
          <a:blip r:embed="rId4"/>
          <a:stretch>
            <a:fillRect/>
          </a:stretch>
        </p:blipFill>
        <p:spPr>
          <a:xfrm>
            <a:off x="5130800" y="720890"/>
            <a:ext cx="1930400" cy="2057400"/>
          </a:xfrm>
          <a:prstGeom prst="rect">
            <a:avLst/>
          </a:prstGeom>
        </p:spPr>
      </p:pic>
      <p:cxnSp>
        <p:nvCxnSpPr>
          <p:cNvPr id="10" name="Straight Connector 9">
            <a:extLst>
              <a:ext uri="{FF2B5EF4-FFF2-40B4-BE49-F238E27FC236}">
                <a16:creationId xmlns:a16="http://schemas.microsoft.com/office/drawing/2014/main" id="{0EC2826E-A3E5-7747-897A-4D24F311CB3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62719F2-9F25-264A-A7EB-37BBAC79DE4E}"/>
              </a:ext>
            </a:extLst>
          </p:cNvPr>
          <p:cNvSpPr txBox="1">
            <a:spLocks/>
          </p:cNvSpPr>
          <p:nvPr userDrawn="1"/>
        </p:nvSpPr>
        <p:spPr>
          <a:xfrm>
            <a:off x="1524000" y="3005958"/>
            <a:ext cx="9144000" cy="1407894"/>
          </a:xfrm>
          <a:prstGeom prst="rect">
            <a:avLst/>
          </a:prstGeom>
        </p:spPr>
        <p:txBody>
          <a:bodyPr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t>Title Slide 2</a:t>
            </a:r>
          </a:p>
        </p:txBody>
      </p:sp>
    </p:spTree>
    <p:extLst>
      <p:ext uri="{BB962C8B-B14F-4D97-AF65-F5344CB8AC3E}">
        <p14:creationId xmlns:p14="http://schemas.microsoft.com/office/powerpoint/2010/main" val="2337594799"/>
      </p:ext>
    </p:extLst>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D28CFBB-05A1-0D4C-BAEF-C1396714FC35}"/>
              </a:ext>
            </a:extLst>
          </p:cNvPr>
          <p:cNvSpPr/>
          <p:nvPr userDrawn="1"/>
        </p:nvSpPr>
        <p:spPr>
          <a:xfrm>
            <a:off x="0" y="4445876"/>
            <a:ext cx="12192000" cy="2412124"/>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B21C43-EF3E-6740-B05D-A42023846950}"/>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11" name="Straight Connector 10">
            <a:extLst>
              <a:ext uri="{FF2B5EF4-FFF2-40B4-BE49-F238E27FC236}">
                <a16:creationId xmlns:a16="http://schemas.microsoft.com/office/drawing/2014/main" id="{6214D7EA-B9D7-E440-914A-16FF19E0368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644467"/>
      </p:ext>
    </p:extLst>
  </p:cSld>
  <p:clrMap bg1="lt1" tx1="dk1" bg2="lt2" tx2="dk2" accent1="accent1" accent2="accent2" accent3="accent3" accent4="accent4" accent5="accent5" accent6="accent6" hlink="hlink" folHlink="folHlink"/>
  <p:sldLayoutIdLst>
    <p:sldLayoutId id="214748365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64DC30-33F2-914A-85DA-D78716190C1E}"/>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9" name="Straight Connector 8">
            <a:extLst>
              <a:ext uri="{FF2B5EF4-FFF2-40B4-BE49-F238E27FC236}">
                <a16:creationId xmlns:a16="http://schemas.microsoft.com/office/drawing/2014/main" id="{CF90F6DA-EA76-C84A-B8B9-B99EFAAB62A9}"/>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32390"/>
      </p:ext>
    </p:extLst>
  </p:cSld>
  <p:clrMap bg1="lt1" tx1="dk1" bg2="lt2" tx2="dk2" accent1="accent1" accent2="accent2" accent3="accent3" accent4="accent4" accent5="accent5" accent6="accent6" hlink="hlink" folHlink="folHlink"/>
  <p:sldLayoutIdLst>
    <p:sldLayoutId id="214748365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A444A1-CF09-3B4A-BCB2-1DA487F87CB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12365868"/>
      </p:ext>
    </p:extLst>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DAB1EC-0489-EA49-8E53-4995A99E3C50}"/>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39982860"/>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9E5877-559A-F243-8967-3F1F8DC826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04122359"/>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D707EE-9733-844D-B774-2267A7C3D8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0759"/>
      </p:ext>
    </p:extLst>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E399636-8B16-FE4D-9D6B-C348C249314A}"/>
              </a:ext>
            </a:extLst>
          </p:cNvPr>
          <p:cNvSpPr>
            <a:spLocks noGrp="1"/>
          </p:cNvSpPr>
          <p:nvPr>
            <p:ph type="subTitle" idx="1"/>
          </p:nvPr>
        </p:nvSpPr>
        <p:spPr/>
        <p:txBody>
          <a:bodyPr/>
          <a:lstStyle/>
          <a:p>
            <a:r>
              <a:rPr lang="en-US"/>
              <a:t>EECS 498 Course Project Final Presentation</a:t>
            </a:r>
          </a:p>
          <a:p>
            <a:r>
              <a:rPr lang="en-US" err="1"/>
              <a:t>Dinan</a:t>
            </a:r>
            <a:r>
              <a:rPr lang="en-US"/>
              <a:t> Bai, </a:t>
            </a:r>
            <a:r>
              <a:rPr lang="en-US" err="1"/>
              <a:t>Tianyu</a:t>
            </a:r>
            <a:r>
              <a:rPr lang="en-US"/>
              <a:t> Yin</a:t>
            </a:r>
          </a:p>
        </p:txBody>
      </p:sp>
      <p:sp>
        <p:nvSpPr>
          <p:cNvPr id="2" name="Title 1">
            <a:extLst>
              <a:ext uri="{FF2B5EF4-FFF2-40B4-BE49-F238E27FC236}">
                <a16:creationId xmlns:a16="http://schemas.microsoft.com/office/drawing/2014/main" id="{A2849745-F5BE-9846-8672-8C653C7A88CC}"/>
              </a:ext>
            </a:extLst>
          </p:cNvPr>
          <p:cNvSpPr>
            <a:spLocks noGrp="1"/>
          </p:cNvSpPr>
          <p:nvPr>
            <p:ph type="title"/>
          </p:nvPr>
        </p:nvSpPr>
        <p:spPr>
          <a:prstGeom prst="rect">
            <a:avLst/>
          </a:prstGeom>
        </p:spPr>
        <p:txBody>
          <a:bodyPr/>
          <a:lstStyle/>
          <a:p>
            <a:r>
              <a:rPr lang="en-US" altLang="zh-CN" sz="4000"/>
              <a:t>A GNURADIO-based Software Defined GPS Receiver</a:t>
            </a:r>
            <a:endParaRPr lang="en-US" sz="4000"/>
          </a:p>
        </p:txBody>
      </p:sp>
    </p:spTree>
    <p:extLst>
      <p:ext uri="{BB962C8B-B14F-4D97-AF65-F5344CB8AC3E}">
        <p14:creationId xmlns:p14="http://schemas.microsoft.com/office/powerpoint/2010/main" val="2108357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908699-F721-0341-459F-EBF167A69011}"/>
              </a:ext>
            </a:extLst>
          </p:cNvPr>
          <p:cNvPicPr>
            <a:picLocks noChangeAspect="1"/>
          </p:cNvPicPr>
          <p:nvPr/>
        </p:nvPicPr>
        <p:blipFill>
          <a:blip r:embed="rId3"/>
          <a:stretch>
            <a:fillRect/>
          </a:stretch>
        </p:blipFill>
        <p:spPr>
          <a:xfrm>
            <a:off x="1135117" y="1976376"/>
            <a:ext cx="6692126" cy="4745099"/>
          </a:xfrm>
          <a:prstGeom prst="rect">
            <a:avLst/>
          </a:prstGeom>
        </p:spPr>
      </p:pic>
      <p:sp>
        <p:nvSpPr>
          <p:cNvPr id="5" name="TextBox 4">
            <a:extLst>
              <a:ext uri="{FF2B5EF4-FFF2-40B4-BE49-F238E27FC236}">
                <a16:creationId xmlns:a16="http://schemas.microsoft.com/office/drawing/2014/main" id="{0C2FAD6F-A907-F476-D8E6-8AB5D3A617BC}"/>
              </a:ext>
            </a:extLst>
          </p:cNvPr>
          <p:cNvSpPr txBox="1"/>
          <p:nvPr/>
        </p:nvSpPr>
        <p:spPr>
          <a:xfrm>
            <a:off x="2161944" y="348289"/>
            <a:ext cx="5759397" cy="1554272"/>
          </a:xfrm>
          <a:prstGeom prst="rect">
            <a:avLst/>
          </a:prstGeom>
          <a:noFill/>
        </p:spPr>
        <p:txBody>
          <a:bodyPr wrap="none" rtlCol="0">
            <a:spAutoFit/>
          </a:bodyPr>
          <a:lstStyle/>
          <a:p>
            <a:pPr>
              <a:spcBef>
                <a:spcPts val="600"/>
              </a:spcBef>
            </a:pPr>
            <a:r>
              <a:rPr lang="en-US" sz="2000"/>
              <a:t>7-thread-parallel search of correlation</a:t>
            </a:r>
          </a:p>
          <a:p>
            <a:pPr marL="342900" indent="-342900">
              <a:spcBef>
                <a:spcPts val="600"/>
              </a:spcBef>
              <a:buFont typeface="Arial" panose="020B0604020202020204" pitchFamily="34" charset="0"/>
              <a:buChar char="•"/>
            </a:pPr>
            <a:r>
              <a:rPr lang="en-US" sz="2000"/>
              <a:t>Why 7? Because my computer has 8 cores</a:t>
            </a:r>
          </a:p>
          <a:p>
            <a:pPr marL="342900" indent="-342900">
              <a:spcBef>
                <a:spcPts val="600"/>
              </a:spcBef>
              <a:buFont typeface="Arial" panose="020B0604020202020204" pitchFamily="34" charset="0"/>
              <a:buChar char="•"/>
            </a:pPr>
            <a:r>
              <a:rPr lang="en-US" sz="2000"/>
              <a:t>Correlation based on shift: 10s for one PRN search</a:t>
            </a:r>
          </a:p>
          <a:p>
            <a:pPr marL="342900" indent="-342900">
              <a:spcBef>
                <a:spcPts val="600"/>
              </a:spcBef>
              <a:buFont typeface="Arial" panose="020B0604020202020204" pitchFamily="34" charset="0"/>
              <a:buChar char="•"/>
            </a:pPr>
            <a:r>
              <a:rPr lang="en-US" sz="2000"/>
              <a:t>Correlation Based on FFT: 2 s for 32 PRNs </a:t>
            </a:r>
          </a:p>
        </p:txBody>
      </p:sp>
      <p:sp>
        <p:nvSpPr>
          <p:cNvPr id="2" name="Slide Number Placeholder 1">
            <a:extLst>
              <a:ext uri="{FF2B5EF4-FFF2-40B4-BE49-F238E27FC236}">
                <a16:creationId xmlns:a16="http://schemas.microsoft.com/office/drawing/2014/main" id="{2CFC979D-729A-779A-61A6-7B4760271CC4}"/>
              </a:ext>
            </a:extLst>
          </p:cNvPr>
          <p:cNvSpPr>
            <a:spLocks noGrp="1"/>
          </p:cNvSpPr>
          <p:nvPr>
            <p:ph type="sldNum" sz="quarter" idx="12"/>
          </p:nvPr>
        </p:nvSpPr>
        <p:spPr/>
        <p:txBody>
          <a:bodyPr/>
          <a:lstStyle/>
          <a:p>
            <a:fld id="{B72E91CA-9B22-2844-8E94-2A762C5288E7}" type="slidenum">
              <a:rPr lang="en-US" smtClean="0"/>
              <a:pPr/>
              <a:t>10</a:t>
            </a:fld>
            <a:endParaRPr lang="en-US"/>
          </a:p>
        </p:txBody>
      </p:sp>
      <p:pic>
        <p:nvPicPr>
          <p:cNvPr id="3" name="图片 3">
            <a:extLst>
              <a:ext uri="{FF2B5EF4-FFF2-40B4-BE49-F238E27FC236}">
                <a16:creationId xmlns:a16="http://schemas.microsoft.com/office/drawing/2014/main" id="{01F6DE0F-D456-6DFF-EEE1-B1A480C522B7}"/>
              </a:ext>
            </a:extLst>
          </p:cNvPr>
          <p:cNvPicPr>
            <a:picLocks noChangeAspect="1"/>
          </p:cNvPicPr>
          <p:nvPr/>
        </p:nvPicPr>
        <p:blipFill>
          <a:blip r:embed="rId4"/>
          <a:stretch>
            <a:fillRect/>
          </a:stretch>
        </p:blipFill>
        <p:spPr>
          <a:xfrm>
            <a:off x="7548815" y="2487016"/>
            <a:ext cx="4643185" cy="3446672"/>
          </a:xfrm>
          <a:prstGeom prst="rect">
            <a:avLst/>
          </a:prstGeom>
        </p:spPr>
      </p:pic>
    </p:spTree>
    <p:extLst>
      <p:ext uri="{BB962C8B-B14F-4D97-AF65-F5344CB8AC3E}">
        <p14:creationId xmlns:p14="http://schemas.microsoft.com/office/powerpoint/2010/main" val="2337466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021D79-231C-CA8C-3B0E-3BB0ED88E549}"/>
              </a:ext>
            </a:extLst>
          </p:cNvPr>
          <p:cNvSpPr txBox="1"/>
          <p:nvPr/>
        </p:nvSpPr>
        <p:spPr>
          <a:xfrm>
            <a:off x="1673679" y="330654"/>
            <a:ext cx="6265989" cy="584775"/>
          </a:xfrm>
          <a:prstGeom prst="rect">
            <a:avLst/>
          </a:prstGeom>
          <a:noFill/>
        </p:spPr>
        <p:txBody>
          <a:bodyPr wrap="square" rtlCol="0">
            <a:spAutoFit/>
          </a:bodyPr>
          <a:lstStyle/>
          <a:p>
            <a:r>
              <a:rPr lang="en-US" sz="3200"/>
              <a:t>c. Frequency Coarse &amp; Fine Search</a:t>
            </a:r>
          </a:p>
        </p:txBody>
      </p:sp>
      <p:sp>
        <p:nvSpPr>
          <p:cNvPr id="2" name="Slide Number Placeholder 1">
            <a:extLst>
              <a:ext uri="{FF2B5EF4-FFF2-40B4-BE49-F238E27FC236}">
                <a16:creationId xmlns:a16="http://schemas.microsoft.com/office/drawing/2014/main" id="{E104C70A-9572-EA6E-1204-B73516DE5F33}"/>
              </a:ext>
            </a:extLst>
          </p:cNvPr>
          <p:cNvSpPr>
            <a:spLocks noGrp="1"/>
          </p:cNvSpPr>
          <p:nvPr>
            <p:ph type="sldNum" sz="quarter" idx="12"/>
          </p:nvPr>
        </p:nvSpPr>
        <p:spPr/>
        <p:txBody>
          <a:bodyPr/>
          <a:lstStyle/>
          <a:p>
            <a:fld id="{B72E91CA-9B22-2844-8E94-2A762C5288E7}" type="slidenum">
              <a:rPr lang="en-US" smtClean="0"/>
              <a:pPr/>
              <a:t>11</a:t>
            </a:fld>
            <a:endParaRPr lang="en-US"/>
          </a:p>
        </p:txBody>
      </p:sp>
      <p:pic>
        <p:nvPicPr>
          <p:cNvPr id="5" name="Picture 4" descr="A graph of a frequency spectrum&#10;&#10;Description automatically generated">
            <a:extLst>
              <a:ext uri="{FF2B5EF4-FFF2-40B4-BE49-F238E27FC236}">
                <a16:creationId xmlns:a16="http://schemas.microsoft.com/office/drawing/2014/main" id="{95EE3EB9-F8FE-1C96-F3E2-76F75C9383D6}"/>
              </a:ext>
            </a:extLst>
          </p:cNvPr>
          <p:cNvPicPr>
            <a:picLocks noChangeAspect="1"/>
          </p:cNvPicPr>
          <p:nvPr/>
        </p:nvPicPr>
        <p:blipFill>
          <a:blip r:embed="rId3"/>
          <a:stretch>
            <a:fillRect/>
          </a:stretch>
        </p:blipFill>
        <p:spPr>
          <a:xfrm>
            <a:off x="1258694" y="1241503"/>
            <a:ext cx="4551797" cy="3196682"/>
          </a:xfrm>
          <a:prstGeom prst="rect">
            <a:avLst/>
          </a:prstGeom>
        </p:spPr>
      </p:pic>
      <p:sp>
        <p:nvSpPr>
          <p:cNvPr id="7" name="TextBox 6">
            <a:extLst>
              <a:ext uri="{FF2B5EF4-FFF2-40B4-BE49-F238E27FC236}">
                <a16:creationId xmlns:a16="http://schemas.microsoft.com/office/drawing/2014/main" id="{873CE187-9630-41CC-1AFE-7917D828B072}"/>
              </a:ext>
            </a:extLst>
          </p:cNvPr>
          <p:cNvSpPr txBox="1"/>
          <p:nvPr/>
        </p:nvSpPr>
        <p:spPr>
          <a:xfrm>
            <a:off x="3200401" y="1761893"/>
            <a:ext cx="1895071" cy="369332"/>
          </a:xfrm>
          <a:prstGeom prst="rect">
            <a:avLst/>
          </a:prstGeom>
          <a:noFill/>
        </p:spPr>
        <p:txBody>
          <a:bodyPr wrap="none" rtlCol="0">
            <a:spAutoFit/>
          </a:bodyPr>
          <a:lstStyle/>
          <a:p>
            <a:r>
              <a:rPr lang="en-US"/>
              <a:t>500 Hz Bandwidth</a:t>
            </a:r>
          </a:p>
        </p:txBody>
      </p:sp>
      <p:sp>
        <p:nvSpPr>
          <p:cNvPr id="8" name="TextBox 7">
            <a:extLst>
              <a:ext uri="{FF2B5EF4-FFF2-40B4-BE49-F238E27FC236}">
                <a16:creationId xmlns:a16="http://schemas.microsoft.com/office/drawing/2014/main" id="{0B8C38B7-F09E-3973-1249-F3728D36214F}"/>
              </a:ext>
            </a:extLst>
          </p:cNvPr>
          <p:cNvSpPr txBox="1"/>
          <p:nvPr/>
        </p:nvSpPr>
        <p:spPr>
          <a:xfrm>
            <a:off x="1767125" y="1044858"/>
            <a:ext cx="3328347" cy="369332"/>
          </a:xfrm>
          <a:prstGeom prst="rect">
            <a:avLst/>
          </a:prstGeom>
          <a:noFill/>
        </p:spPr>
        <p:txBody>
          <a:bodyPr wrap="none" rtlCol="0">
            <a:spAutoFit/>
          </a:bodyPr>
          <a:lstStyle/>
          <a:p>
            <a:r>
              <a:rPr lang="en-US"/>
              <a:t>Ambiguity function frequency cut</a:t>
            </a:r>
          </a:p>
        </p:txBody>
      </p:sp>
      <p:sp>
        <p:nvSpPr>
          <p:cNvPr id="9" name="TextBox 8">
            <a:extLst>
              <a:ext uri="{FF2B5EF4-FFF2-40B4-BE49-F238E27FC236}">
                <a16:creationId xmlns:a16="http://schemas.microsoft.com/office/drawing/2014/main" id="{ECEC2E5B-276F-03F0-831A-0DE77E62BE5A}"/>
              </a:ext>
            </a:extLst>
          </p:cNvPr>
          <p:cNvSpPr txBox="1"/>
          <p:nvPr/>
        </p:nvSpPr>
        <p:spPr>
          <a:xfrm>
            <a:off x="6096000" y="1385748"/>
            <a:ext cx="1549463" cy="369332"/>
          </a:xfrm>
          <a:prstGeom prst="rect">
            <a:avLst/>
          </a:prstGeom>
          <a:noFill/>
        </p:spPr>
        <p:txBody>
          <a:bodyPr wrap="none" rtlCol="0">
            <a:spAutoFit/>
          </a:bodyPr>
          <a:lstStyle/>
          <a:p>
            <a:r>
              <a:rPr lang="en-US"/>
              <a:t>Coarse search:</a:t>
            </a:r>
          </a:p>
        </p:txBody>
      </p:sp>
      <p:sp>
        <p:nvSpPr>
          <p:cNvPr id="21" name="TextBox 20">
            <a:extLst>
              <a:ext uri="{FF2B5EF4-FFF2-40B4-BE49-F238E27FC236}">
                <a16:creationId xmlns:a16="http://schemas.microsoft.com/office/drawing/2014/main" id="{2B333931-3FD5-F122-103E-3E52766010F7}"/>
              </a:ext>
            </a:extLst>
          </p:cNvPr>
          <p:cNvSpPr txBox="1"/>
          <p:nvPr/>
        </p:nvSpPr>
        <p:spPr>
          <a:xfrm>
            <a:off x="5999356" y="1761893"/>
            <a:ext cx="5835252" cy="1754326"/>
          </a:xfrm>
          <a:prstGeom prst="rect">
            <a:avLst/>
          </a:prstGeom>
          <a:noFill/>
        </p:spPr>
        <p:txBody>
          <a:bodyPr wrap="none" rtlCol="0">
            <a:spAutoFit/>
          </a:bodyPr>
          <a:lstStyle/>
          <a:p>
            <a:pPr marL="285750" indent="-285750">
              <a:buFont typeface="Arial" panose="020B0604020202020204" pitchFamily="34" charset="0"/>
              <a:buChar char="•"/>
            </a:pPr>
            <a:r>
              <a:rPr lang="en-US"/>
              <a:t>First round: [-1500,-1000, -500, 0, 500, 1000, 1500] Hz</a:t>
            </a:r>
          </a:p>
          <a:p>
            <a:pPr marL="285750" indent="-285750">
              <a:buFont typeface="Arial" panose="020B0604020202020204" pitchFamily="34" charset="0"/>
              <a:buChar char="•"/>
            </a:pPr>
            <a:r>
              <a:rPr lang="en-US"/>
              <a:t>Not found?</a:t>
            </a:r>
          </a:p>
          <a:p>
            <a:pPr marL="285750" indent="-285750">
              <a:buFont typeface="Arial" panose="020B0604020202020204" pitchFamily="34" charset="0"/>
              <a:buChar char="•"/>
            </a:pPr>
            <a:r>
              <a:rPr lang="en-US"/>
              <a:t>Second: centered at 3500 Hz, 2000 to 5000 Hz</a:t>
            </a:r>
          </a:p>
          <a:p>
            <a:pPr marL="285750" indent="-285750">
              <a:buFont typeface="Arial" panose="020B0604020202020204" pitchFamily="34" charset="0"/>
              <a:buChar char="•"/>
            </a:pPr>
            <a:r>
              <a:rPr lang="en-US"/>
              <a:t>Third, negative of Second round frequency</a:t>
            </a:r>
          </a:p>
          <a:p>
            <a:pPr marL="285750" indent="-285750">
              <a:buFont typeface="Arial" panose="020B0604020202020204" pitchFamily="34" charset="0"/>
              <a:buChar char="•"/>
            </a:pPr>
            <a:r>
              <a:rPr lang="en-US"/>
              <a:t>In the end, at most 5 rounds search, cover -8.5 to 8.5 </a:t>
            </a:r>
            <a:r>
              <a:rPr lang="en-US" err="1"/>
              <a:t>KHz</a:t>
            </a:r>
          </a:p>
          <a:p>
            <a:pPr marL="285750" indent="-285750">
              <a:buFont typeface="Arial" panose="020B0604020202020204" pitchFamily="34" charset="0"/>
              <a:buChar char="•"/>
            </a:pPr>
            <a:r>
              <a:rPr lang="en-US"/>
              <a:t>Still not found? Give up and move to the next PRN</a:t>
            </a:r>
          </a:p>
        </p:txBody>
      </p:sp>
      <p:sp>
        <p:nvSpPr>
          <p:cNvPr id="22" name="TextBox 21">
            <a:extLst>
              <a:ext uri="{FF2B5EF4-FFF2-40B4-BE49-F238E27FC236}">
                <a16:creationId xmlns:a16="http://schemas.microsoft.com/office/drawing/2014/main" id="{0EF60055-3AD6-B9AE-0DA9-5756761C85DA}"/>
              </a:ext>
            </a:extLst>
          </p:cNvPr>
          <p:cNvSpPr txBox="1"/>
          <p:nvPr/>
        </p:nvSpPr>
        <p:spPr>
          <a:xfrm>
            <a:off x="6096000" y="3823840"/>
            <a:ext cx="1308179" cy="369332"/>
          </a:xfrm>
          <a:prstGeom prst="rect">
            <a:avLst/>
          </a:prstGeom>
          <a:noFill/>
        </p:spPr>
        <p:txBody>
          <a:bodyPr wrap="none" rtlCol="0">
            <a:spAutoFit/>
          </a:bodyPr>
          <a:lstStyle/>
          <a:p>
            <a:r>
              <a:rPr lang="en-US"/>
              <a:t>Fine search:</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F53DCD7-37B0-1DCF-9D5A-D112F759C1C6}"/>
                  </a:ext>
                </a:extLst>
              </p:cNvPr>
              <p:cNvSpPr txBox="1"/>
              <p:nvPr/>
            </p:nvSpPr>
            <p:spPr>
              <a:xfrm>
                <a:off x="5999356" y="4199985"/>
                <a:ext cx="5040995" cy="923330"/>
              </a:xfrm>
              <a:prstGeom prst="rect">
                <a:avLst/>
              </a:prstGeom>
              <a:noFill/>
            </p:spPr>
            <p:txBody>
              <a:bodyPr wrap="none" rtlCol="0">
                <a:spAutoFit/>
              </a:bodyPr>
              <a:lstStyle/>
              <a:p>
                <a:pPr marL="285750" indent="-285750">
                  <a:buFont typeface="Arial" panose="020B0604020202020204" pitchFamily="34" charset="0"/>
                  <a:buChar char="•"/>
                </a:pPr>
                <a:r>
                  <a:rPr lang="en-US"/>
                  <a:t>If peak is found, center at the peak frequency</a:t>
                </a:r>
              </a:p>
              <a:p>
                <a:pPr marL="285750" indent="-285750">
                  <a:buFont typeface="Arial" panose="020B0604020202020204" pitchFamily="34" charset="0"/>
                  <a:buChar char="•"/>
                </a:pPr>
                <a:r>
                  <a:rPr lang="en-US"/>
                  <a:t>Change new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𝑓</m:t>
                    </m:r>
                  </m:oMath>
                </a14:m>
                <a:r>
                  <a:rPr lang="en-US"/>
                  <a:t> to be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𝑓</m:t>
                    </m:r>
                    <m:r>
                      <a:rPr lang="en-US" b="0" i="1" smtClean="0">
                        <a:latin typeface="Cambria Math" panose="02040503050406030204" pitchFamily="18" charset="0"/>
                      </a:rPr>
                      <m:t>/3</m:t>
                    </m:r>
                  </m:oMath>
                </a14:m>
                <a:r>
                  <a:rPr lang="en-US"/>
                  <a:t> </a:t>
                </a:r>
              </a:p>
              <a:p>
                <a:pPr marL="285750" indent="-285750">
                  <a:buFont typeface="Arial" panose="020B0604020202020204" pitchFamily="34" charset="0"/>
                  <a:buChar char="•"/>
                </a:pPr>
                <a:r>
                  <a:rPr lang="en-US"/>
                  <a:t>After 6 rounds iteration, resolution reaches ~1Hz</a:t>
                </a:r>
              </a:p>
            </p:txBody>
          </p:sp>
        </mc:Choice>
        <mc:Fallback>
          <p:sp>
            <p:nvSpPr>
              <p:cNvPr id="23" name="TextBox 22">
                <a:extLst>
                  <a:ext uri="{FF2B5EF4-FFF2-40B4-BE49-F238E27FC236}">
                    <a16:creationId xmlns:a16="http://schemas.microsoft.com/office/drawing/2014/main" id="{2F53DCD7-37B0-1DCF-9D5A-D112F759C1C6}"/>
                  </a:ext>
                </a:extLst>
              </p:cNvPr>
              <p:cNvSpPr txBox="1">
                <a:spLocks noRot="1" noChangeAspect="1" noMove="1" noResize="1" noEditPoints="1" noAdjustHandles="1" noChangeArrowheads="1" noChangeShapeType="1" noTextEdit="1"/>
              </p:cNvSpPr>
              <p:nvPr/>
            </p:nvSpPr>
            <p:spPr>
              <a:xfrm>
                <a:off x="5999356" y="4199985"/>
                <a:ext cx="5040995" cy="923330"/>
              </a:xfrm>
              <a:prstGeom prst="rect">
                <a:avLst/>
              </a:prstGeom>
              <a:blipFill>
                <a:blip r:embed="rId4"/>
                <a:stretch>
                  <a:fillRect l="-726" t="-3974" r="-242" b="-9934"/>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60BC22FC-3AE1-4C12-3552-91AB0973D019}"/>
              </a:ext>
            </a:extLst>
          </p:cNvPr>
          <p:cNvSpPr txBox="1"/>
          <p:nvPr/>
        </p:nvSpPr>
        <p:spPr>
          <a:xfrm>
            <a:off x="6241680" y="5437749"/>
            <a:ext cx="1016817" cy="369332"/>
          </a:xfrm>
          <a:prstGeom prst="rect">
            <a:avLst/>
          </a:prstGeom>
          <a:noFill/>
        </p:spPr>
        <p:txBody>
          <a:bodyPr wrap="none" rtlCol="0">
            <a:spAutoFit/>
          </a:bodyPr>
          <a:lstStyle/>
          <a:p>
            <a:r>
              <a:rPr lang="en-US"/>
              <a:t>Tracking:</a:t>
            </a:r>
          </a:p>
        </p:txBody>
      </p:sp>
      <p:sp>
        <p:nvSpPr>
          <p:cNvPr id="25" name="TextBox 24">
            <a:extLst>
              <a:ext uri="{FF2B5EF4-FFF2-40B4-BE49-F238E27FC236}">
                <a16:creationId xmlns:a16="http://schemas.microsoft.com/office/drawing/2014/main" id="{00B73DFA-B622-43BC-1BD4-8B6A4389F40B}"/>
              </a:ext>
            </a:extLst>
          </p:cNvPr>
          <p:cNvSpPr txBox="1"/>
          <p:nvPr/>
        </p:nvSpPr>
        <p:spPr>
          <a:xfrm>
            <a:off x="6096001" y="5807081"/>
            <a:ext cx="5958468" cy="923330"/>
          </a:xfrm>
          <a:prstGeom prst="rect">
            <a:avLst/>
          </a:prstGeom>
          <a:noFill/>
        </p:spPr>
        <p:txBody>
          <a:bodyPr wrap="square" rtlCol="0">
            <a:spAutoFit/>
          </a:bodyPr>
          <a:lstStyle/>
          <a:p>
            <a:pPr marL="285750" indent="-285750">
              <a:buFont typeface="Arial" panose="020B0604020202020204" pitchFamily="34" charset="0"/>
              <a:buChar char="•"/>
            </a:pPr>
            <a:r>
              <a:rPr lang="en-US"/>
              <a:t>If the peak and doppler frequency are known, then in the tracking stage,  we can shrink the search range</a:t>
            </a:r>
          </a:p>
          <a:p>
            <a:pPr marL="285750" indent="-285750">
              <a:buFont typeface="Arial" panose="020B0604020202020204" pitchFamily="34" charset="0"/>
              <a:buChar char="•"/>
            </a:pPr>
            <a:r>
              <a:rPr lang="en-US"/>
              <a:t>Delay &amp; doppler change slightly and continuously in time</a:t>
            </a:r>
          </a:p>
        </p:txBody>
      </p:sp>
    </p:spTree>
    <p:extLst>
      <p:ext uri="{BB962C8B-B14F-4D97-AF65-F5344CB8AC3E}">
        <p14:creationId xmlns:p14="http://schemas.microsoft.com/office/powerpoint/2010/main" val="4038666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956F5-AE15-2D2F-DB70-E5A5167332D8}"/>
              </a:ext>
            </a:extLst>
          </p:cNvPr>
          <p:cNvSpPr txBox="1"/>
          <p:nvPr/>
        </p:nvSpPr>
        <p:spPr>
          <a:xfrm>
            <a:off x="1486199" y="93655"/>
            <a:ext cx="4482894" cy="523220"/>
          </a:xfrm>
          <a:prstGeom prst="rect">
            <a:avLst/>
          </a:prstGeom>
          <a:noFill/>
        </p:spPr>
        <p:txBody>
          <a:bodyPr wrap="none" rtlCol="0">
            <a:spAutoFit/>
          </a:bodyPr>
          <a:lstStyle/>
          <a:p>
            <a:r>
              <a:rPr lang="en-US" sz="2800"/>
              <a:t>d. Validation1 –  Simulation: </a:t>
            </a:r>
          </a:p>
        </p:txBody>
      </p:sp>
      <p:pic>
        <p:nvPicPr>
          <p:cNvPr id="3" name="Picture 2">
            <a:extLst>
              <a:ext uri="{FF2B5EF4-FFF2-40B4-BE49-F238E27FC236}">
                <a16:creationId xmlns:a16="http://schemas.microsoft.com/office/drawing/2014/main" id="{31EB3F86-050A-FF4F-6223-27D32716E9DC}"/>
              </a:ext>
            </a:extLst>
          </p:cNvPr>
          <p:cNvPicPr>
            <a:picLocks noChangeAspect="1"/>
          </p:cNvPicPr>
          <p:nvPr/>
        </p:nvPicPr>
        <p:blipFill>
          <a:blip r:embed="rId2"/>
          <a:stretch>
            <a:fillRect/>
          </a:stretch>
        </p:blipFill>
        <p:spPr>
          <a:xfrm>
            <a:off x="1636939" y="596002"/>
            <a:ext cx="10257064" cy="1860446"/>
          </a:xfrm>
          <a:prstGeom prst="rect">
            <a:avLst/>
          </a:prstGeom>
        </p:spPr>
      </p:pic>
      <p:pic>
        <p:nvPicPr>
          <p:cNvPr id="6" name="Picture 5">
            <a:extLst>
              <a:ext uri="{FF2B5EF4-FFF2-40B4-BE49-F238E27FC236}">
                <a16:creationId xmlns:a16="http://schemas.microsoft.com/office/drawing/2014/main" id="{A90E438E-E036-3ECD-FCC4-8CBD0714ADE2}"/>
              </a:ext>
            </a:extLst>
          </p:cNvPr>
          <p:cNvPicPr>
            <a:picLocks noChangeAspect="1"/>
          </p:cNvPicPr>
          <p:nvPr/>
        </p:nvPicPr>
        <p:blipFill>
          <a:blip r:embed="rId3"/>
          <a:stretch>
            <a:fillRect/>
          </a:stretch>
        </p:blipFill>
        <p:spPr>
          <a:xfrm>
            <a:off x="1775732" y="2456448"/>
            <a:ext cx="7587950" cy="1884535"/>
          </a:xfrm>
          <a:prstGeom prst="rect">
            <a:avLst/>
          </a:prstGeom>
        </p:spPr>
      </p:pic>
      <p:pic>
        <p:nvPicPr>
          <p:cNvPr id="10" name="Picture 9">
            <a:extLst>
              <a:ext uri="{FF2B5EF4-FFF2-40B4-BE49-F238E27FC236}">
                <a16:creationId xmlns:a16="http://schemas.microsoft.com/office/drawing/2014/main" id="{C47174CA-BCF0-38B1-4BFD-A052B28B0100}"/>
              </a:ext>
            </a:extLst>
          </p:cNvPr>
          <p:cNvPicPr>
            <a:picLocks noChangeAspect="1"/>
          </p:cNvPicPr>
          <p:nvPr/>
        </p:nvPicPr>
        <p:blipFill>
          <a:blip r:embed="rId4"/>
          <a:stretch>
            <a:fillRect/>
          </a:stretch>
        </p:blipFill>
        <p:spPr>
          <a:xfrm>
            <a:off x="2007318" y="4223319"/>
            <a:ext cx="4715971" cy="2541026"/>
          </a:xfrm>
          <a:prstGeom prst="rect">
            <a:avLst/>
          </a:prstGeom>
        </p:spPr>
      </p:pic>
      <p:sp>
        <p:nvSpPr>
          <p:cNvPr id="2" name="Slide Number Placeholder 1">
            <a:extLst>
              <a:ext uri="{FF2B5EF4-FFF2-40B4-BE49-F238E27FC236}">
                <a16:creationId xmlns:a16="http://schemas.microsoft.com/office/drawing/2014/main" id="{D1A9FEF9-8A3A-7351-254A-D3CE64435E0F}"/>
              </a:ext>
            </a:extLst>
          </p:cNvPr>
          <p:cNvSpPr>
            <a:spLocks noGrp="1"/>
          </p:cNvSpPr>
          <p:nvPr>
            <p:ph type="sldNum" sz="quarter" idx="12"/>
          </p:nvPr>
        </p:nvSpPr>
        <p:spPr/>
        <p:txBody>
          <a:bodyPr/>
          <a:lstStyle/>
          <a:p>
            <a:fld id="{B72E91CA-9B22-2844-8E94-2A762C5288E7}" type="slidenum">
              <a:rPr lang="en-US" smtClean="0"/>
              <a:pPr/>
              <a:t>12</a:t>
            </a:fld>
            <a:endParaRPr lang="en-US"/>
          </a:p>
        </p:txBody>
      </p:sp>
    </p:spTree>
    <p:extLst>
      <p:ext uri="{BB962C8B-B14F-4D97-AF65-F5344CB8AC3E}">
        <p14:creationId xmlns:p14="http://schemas.microsoft.com/office/powerpoint/2010/main" val="1714501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956F5-AE15-2D2F-DB70-E5A5167332D8}"/>
              </a:ext>
            </a:extLst>
          </p:cNvPr>
          <p:cNvSpPr txBox="1"/>
          <p:nvPr/>
        </p:nvSpPr>
        <p:spPr>
          <a:xfrm>
            <a:off x="1294636" y="37517"/>
            <a:ext cx="7511543" cy="523220"/>
          </a:xfrm>
          <a:prstGeom prst="rect">
            <a:avLst/>
          </a:prstGeom>
          <a:noFill/>
        </p:spPr>
        <p:txBody>
          <a:bodyPr wrap="none" rtlCol="0">
            <a:spAutoFit/>
          </a:bodyPr>
          <a:lstStyle/>
          <a:p>
            <a:r>
              <a:rPr lang="en-US" sz="2800"/>
              <a:t>d. Validation 2 – Airborne GPS IF band data testing</a:t>
            </a:r>
          </a:p>
        </p:txBody>
      </p:sp>
      <p:pic>
        <p:nvPicPr>
          <p:cNvPr id="6" name="Picture 5">
            <a:extLst>
              <a:ext uri="{FF2B5EF4-FFF2-40B4-BE49-F238E27FC236}">
                <a16:creationId xmlns:a16="http://schemas.microsoft.com/office/drawing/2014/main" id="{4D26D9FA-DB2D-B5CD-F2AD-FD181B085AD7}"/>
              </a:ext>
            </a:extLst>
          </p:cNvPr>
          <p:cNvPicPr>
            <a:picLocks noChangeAspect="1"/>
          </p:cNvPicPr>
          <p:nvPr/>
        </p:nvPicPr>
        <p:blipFill>
          <a:blip r:embed="rId2"/>
          <a:stretch>
            <a:fillRect/>
          </a:stretch>
        </p:blipFill>
        <p:spPr>
          <a:xfrm>
            <a:off x="2365525" y="949059"/>
            <a:ext cx="8337854" cy="2359190"/>
          </a:xfrm>
          <a:prstGeom prst="rect">
            <a:avLst/>
          </a:prstGeom>
        </p:spPr>
      </p:pic>
      <p:sp>
        <p:nvSpPr>
          <p:cNvPr id="7" name="TextBox 6">
            <a:extLst>
              <a:ext uri="{FF2B5EF4-FFF2-40B4-BE49-F238E27FC236}">
                <a16:creationId xmlns:a16="http://schemas.microsoft.com/office/drawing/2014/main" id="{B2C2FD71-5955-6250-6099-B19F4F331809}"/>
              </a:ext>
            </a:extLst>
          </p:cNvPr>
          <p:cNvSpPr txBox="1"/>
          <p:nvPr/>
        </p:nvSpPr>
        <p:spPr>
          <a:xfrm>
            <a:off x="1428749" y="589155"/>
            <a:ext cx="5624425" cy="646331"/>
          </a:xfrm>
          <a:prstGeom prst="rect">
            <a:avLst/>
          </a:prstGeom>
          <a:noFill/>
        </p:spPr>
        <p:txBody>
          <a:bodyPr wrap="none" rtlCol="0">
            <a:spAutoFit/>
          </a:bodyPr>
          <a:lstStyle/>
          <a:p>
            <a:pPr marL="285750" indent="-285750">
              <a:buFont typeface="Arial" panose="020B0604020202020204" pitchFamily="34" charset="0"/>
              <a:buChar char="•"/>
            </a:pPr>
            <a:r>
              <a:rPr lang="en-US"/>
              <a:t>IF band – Intermediate Frequency band (4.1304MHz)</a:t>
            </a:r>
          </a:p>
          <a:p>
            <a:pPr marL="285750" indent="-285750">
              <a:buFont typeface="Arial" panose="020B0604020202020204" pitchFamily="34" charset="0"/>
              <a:buChar char="•"/>
            </a:pPr>
            <a:r>
              <a:rPr lang="en-US"/>
              <a:t>IF band IQ sampled and down-converted to baseband</a:t>
            </a:r>
          </a:p>
        </p:txBody>
      </p:sp>
      <p:pic>
        <p:nvPicPr>
          <p:cNvPr id="10" name="Picture 9">
            <a:extLst>
              <a:ext uri="{FF2B5EF4-FFF2-40B4-BE49-F238E27FC236}">
                <a16:creationId xmlns:a16="http://schemas.microsoft.com/office/drawing/2014/main" id="{CF0B676F-E2D3-067D-7EE9-DB565D58013D}"/>
              </a:ext>
            </a:extLst>
          </p:cNvPr>
          <p:cNvPicPr>
            <a:picLocks noChangeAspect="1"/>
          </p:cNvPicPr>
          <p:nvPr/>
        </p:nvPicPr>
        <p:blipFill>
          <a:blip r:embed="rId3"/>
          <a:stretch>
            <a:fillRect/>
          </a:stretch>
        </p:blipFill>
        <p:spPr>
          <a:xfrm>
            <a:off x="7592787" y="3400425"/>
            <a:ext cx="3074456" cy="3407674"/>
          </a:xfrm>
          <a:prstGeom prst="rect">
            <a:avLst/>
          </a:prstGeom>
        </p:spPr>
      </p:pic>
      <p:pic>
        <p:nvPicPr>
          <p:cNvPr id="12" name="Picture 11">
            <a:extLst>
              <a:ext uri="{FF2B5EF4-FFF2-40B4-BE49-F238E27FC236}">
                <a16:creationId xmlns:a16="http://schemas.microsoft.com/office/drawing/2014/main" id="{285CF650-6199-C04B-E4C7-717CFB4AE015}"/>
              </a:ext>
            </a:extLst>
          </p:cNvPr>
          <p:cNvPicPr>
            <a:picLocks noChangeAspect="1"/>
          </p:cNvPicPr>
          <p:nvPr/>
        </p:nvPicPr>
        <p:blipFill>
          <a:blip r:embed="rId4"/>
          <a:stretch>
            <a:fillRect/>
          </a:stretch>
        </p:blipFill>
        <p:spPr>
          <a:xfrm>
            <a:off x="2780228" y="3549752"/>
            <a:ext cx="3360387" cy="3308248"/>
          </a:xfrm>
          <a:prstGeom prst="rect">
            <a:avLst/>
          </a:prstGeom>
        </p:spPr>
      </p:pic>
      <p:sp>
        <p:nvSpPr>
          <p:cNvPr id="13" name="TextBox 12">
            <a:extLst>
              <a:ext uri="{FF2B5EF4-FFF2-40B4-BE49-F238E27FC236}">
                <a16:creationId xmlns:a16="http://schemas.microsoft.com/office/drawing/2014/main" id="{A39A1C19-B42F-5A54-6E6F-84A5ADB412BC}"/>
              </a:ext>
            </a:extLst>
          </p:cNvPr>
          <p:cNvSpPr txBox="1"/>
          <p:nvPr/>
        </p:nvSpPr>
        <p:spPr>
          <a:xfrm>
            <a:off x="3604532" y="3494314"/>
            <a:ext cx="1818126" cy="369332"/>
          </a:xfrm>
          <a:prstGeom prst="rect">
            <a:avLst/>
          </a:prstGeom>
          <a:noFill/>
        </p:spPr>
        <p:txBody>
          <a:bodyPr wrap="none" rtlCol="0">
            <a:spAutoFit/>
          </a:bodyPr>
          <a:lstStyle/>
          <a:p>
            <a:r>
              <a:rPr lang="en-US"/>
              <a:t>IF band spectrum</a:t>
            </a:r>
          </a:p>
        </p:txBody>
      </p:sp>
      <p:sp>
        <p:nvSpPr>
          <p:cNvPr id="14" name="TextBox 13">
            <a:extLst>
              <a:ext uri="{FF2B5EF4-FFF2-40B4-BE49-F238E27FC236}">
                <a16:creationId xmlns:a16="http://schemas.microsoft.com/office/drawing/2014/main" id="{0808C818-A4E4-FFC1-8055-C9EDE09D33A1}"/>
              </a:ext>
            </a:extLst>
          </p:cNvPr>
          <p:cNvSpPr txBox="1"/>
          <p:nvPr/>
        </p:nvSpPr>
        <p:spPr>
          <a:xfrm>
            <a:off x="8455478" y="3365086"/>
            <a:ext cx="2042547" cy="369332"/>
          </a:xfrm>
          <a:prstGeom prst="rect">
            <a:avLst/>
          </a:prstGeom>
          <a:noFill/>
        </p:spPr>
        <p:txBody>
          <a:bodyPr wrap="none" rtlCol="0">
            <a:spAutoFit/>
          </a:bodyPr>
          <a:lstStyle/>
          <a:p>
            <a:r>
              <a:rPr lang="en-US"/>
              <a:t>Baseband spectrum</a:t>
            </a:r>
          </a:p>
        </p:txBody>
      </p:sp>
      <p:sp>
        <p:nvSpPr>
          <p:cNvPr id="2" name="Slide Number Placeholder 1">
            <a:extLst>
              <a:ext uri="{FF2B5EF4-FFF2-40B4-BE49-F238E27FC236}">
                <a16:creationId xmlns:a16="http://schemas.microsoft.com/office/drawing/2014/main" id="{4B4993F8-8293-725A-F727-BEFEB2F54CC1}"/>
              </a:ext>
            </a:extLst>
          </p:cNvPr>
          <p:cNvSpPr>
            <a:spLocks noGrp="1"/>
          </p:cNvSpPr>
          <p:nvPr>
            <p:ph type="sldNum" sz="quarter" idx="12"/>
          </p:nvPr>
        </p:nvSpPr>
        <p:spPr/>
        <p:txBody>
          <a:bodyPr/>
          <a:lstStyle/>
          <a:p>
            <a:fld id="{B72E91CA-9B22-2844-8E94-2A762C5288E7}" type="slidenum">
              <a:rPr lang="en-US" smtClean="0"/>
              <a:pPr/>
              <a:t>13</a:t>
            </a:fld>
            <a:endParaRPr lang="en-US"/>
          </a:p>
        </p:txBody>
      </p:sp>
    </p:spTree>
    <p:extLst>
      <p:ext uri="{BB962C8B-B14F-4D97-AF65-F5344CB8AC3E}">
        <p14:creationId xmlns:p14="http://schemas.microsoft.com/office/powerpoint/2010/main" val="274324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7C7005-41EF-D40E-3787-2D1FAB9BC232}"/>
              </a:ext>
            </a:extLst>
          </p:cNvPr>
          <p:cNvSpPr txBox="1"/>
          <p:nvPr/>
        </p:nvSpPr>
        <p:spPr>
          <a:xfrm>
            <a:off x="1583872" y="293915"/>
            <a:ext cx="5989973" cy="1431161"/>
          </a:xfrm>
          <a:prstGeom prst="rect">
            <a:avLst/>
          </a:prstGeom>
          <a:noFill/>
        </p:spPr>
        <p:txBody>
          <a:bodyPr wrap="none" rtlCol="0">
            <a:spAutoFit/>
          </a:bodyPr>
          <a:lstStyle/>
          <a:p>
            <a:pPr marL="285750" indent="-285750">
              <a:spcBef>
                <a:spcPts val="600"/>
              </a:spcBef>
              <a:buFont typeface="Arial" panose="020B0604020202020204" pitchFamily="34" charset="0"/>
              <a:buChar char="•"/>
            </a:pPr>
            <a:r>
              <a:rPr lang="en-US"/>
              <a:t>Compare the detected PRN with the reference result</a:t>
            </a:r>
          </a:p>
          <a:p>
            <a:pPr marL="742950" lvl="1" indent="-285750">
              <a:spcBef>
                <a:spcPts val="600"/>
              </a:spcBef>
              <a:buFont typeface="Arial" panose="020B0604020202020204" pitchFamily="34" charset="0"/>
              <a:buChar char="•"/>
            </a:pPr>
            <a:r>
              <a:rPr lang="en-US"/>
              <a:t>Determine the peak detection threshold</a:t>
            </a:r>
          </a:p>
          <a:p>
            <a:pPr marL="742950" lvl="1" indent="-285750">
              <a:spcBef>
                <a:spcPts val="600"/>
              </a:spcBef>
              <a:buFont typeface="Arial" panose="020B0604020202020204" pitchFamily="34" charset="0"/>
              <a:buChar char="•"/>
            </a:pPr>
            <a:r>
              <a:rPr lang="en-US"/>
              <a:t>Achieved 100% accuracy in PRN detection correctness</a:t>
            </a:r>
          </a:p>
          <a:p>
            <a:pPr marL="742950" lvl="1" indent="-285750">
              <a:spcBef>
                <a:spcPts val="600"/>
              </a:spcBef>
              <a:buFont typeface="Arial" panose="020B0604020202020204" pitchFamily="34" charset="0"/>
              <a:buChar char="•"/>
            </a:pPr>
            <a:r>
              <a:rPr lang="en-US"/>
              <a:t>E.g. PRN 2</a:t>
            </a:r>
          </a:p>
        </p:txBody>
      </p:sp>
      <p:pic>
        <p:nvPicPr>
          <p:cNvPr id="2050" name="Picture 2">
            <a:extLst>
              <a:ext uri="{FF2B5EF4-FFF2-40B4-BE49-F238E27FC236}">
                <a16:creationId xmlns:a16="http://schemas.microsoft.com/office/drawing/2014/main" id="{C9868FA2-4737-BFF8-691A-4A711142B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964" y="1483155"/>
            <a:ext cx="4711617" cy="499121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02D5A35-4F16-1A05-EFEB-95B66CC85A23}"/>
              </a:ext>
            </a:extLst>
          </p:cNvPr>
          <p:cNvSpPr>
            <a:spLocks noGrp="1"/>
          </p:cNvSpPr>
          <p:nvPr>
            <p:ph type="sldNum" sz="quarter" idx="12"/>
          </p:nvPr>
        </p:nvSpPr>
        <p:spPr/>
        <p:txBody>
          <a:bodyPr/>
          <a:lstStyle/>
          <a:p>
            <a:fld id="{B72E91CA-9B22-2844-8E94-2A762C5288E7}" type="slidenum">
              <a:rPr lang="en-US" smtClean="0"/>
              <a:pPr/>
              <a:t>14</a:t>
            </a:fld>
            <a:endParaRPr lang="en-US"/>
          </a:p>
        </p:txBody>
      </p:sp>
      <p:pic>
        <p:nvPicPr>
          <p:cNvPr id="4" name="图片 3">
            <a:extLst>
              <a:ext uri="{FF2B5EF4-FFF2-40B4-BE49-F238E27FC236}">
                <a16:creationId xmlns:a16="http://schemas.microsoft.com/office/drawing/2014/main" id="{891AC190-369C-178F-1773-1C698886146E}"/>
              </a:ext>
            </a:extLst>
          </p:cNvPr>
          <p:cNvPicPr>
            <a:picLocks noChangeAspect="1"/>
          </p:cNvPicPr>
          <p:nvPr/>
        </p:nvPicPr>
        <p:blipFill>
          <a:blip r:embed="rId4"/>
          <a:stretch>
            <a:fillRect/>
          </a:stretch>
        </p:blipFill>
        <p:spPr>
          <a:xfrm>
            <a:off x="1700948" y="2202509"/>
            <a:ext cx="4643185" cy="3446672"/>
          </a:xfrm>
          <a:prstGeom prst="rect">
            <a:avLst/>
          </a:prstGeom>
        </p:spPr>
      </p:pic>
      <p:cxnSp>
        <p:nvCxnSpPr>
          <p:cNvPr id="5" name="Straight Connector 4">
            <a:extLst>
              <a:ext uri="{FF2B5EF4-FFF2-40B4-BE49-F238E27FC236}">
                <a16:creationId xmlns:a16="http://schemas.microsoft.com/office/drawing/2014/main" id="{8E876846-F207-EC34-084C-E9DE8F9BB0BE}"/>
              </a:ext>
            </a:extLst>
          </p:cNvPr>
          <p:cNvCxnSpPr/>
          <p:nvPr/>
        </p:nvCxnSpPr>
        <p:spPr>
          <a:xfrm>
            <a:off x="3387089" y="3137475"/>
            <a:ext cx="215218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AD45A03-5827-3449-4757-AEDB7A268F80}"/>
              </a:ext>
            </a:extLst>
          </p:cNvPr>
          <p:cNvCxnSpPr>
            <a:cxnSpLocks/>
          </p:cNvCxnSpPr>
          <p:nvPr/>
        </p:nvCxnSpPr>
        <p:spPr>
          <a:xfrm>
            <a:off x="4810728" y="2710012"/>
            <a:ext cx="0" cy="22299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9868FA2-4737-BFF8-691A-4A711142B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706" y="1465488"/>
            <a:ext cx="4512410" cy="47801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9FBFE4-D27B-A76E-BE0E-49D3D3B56CBC}"/>
              </a:ext>
            </a:extLst>
          </p:cNvPr>
          <p:cNvPicPr>
            <a:picLocks noChangeAspect="1"/>
          </p:cNvPicPr>
          <p:nvPr/>
        </p:nvPicPr>
        <p:blipFill>
          <a:blip r:embed="rId3"/>
          <a:stretch>
            <a:fillRect/>
          </a:stretch>
        </p:blipFill>
        <p:spPr>
          <a:xfrm>
            <a:off x="1303951" y="1404257"/>
            <a:ext cx="10521165" cy="5324182"/>
          </a:xfrm>
          <a:prstGeom prst="rect">
            <a:avLst/>
          </a:prstGeom>
        </p:spPr>
      </p:pic>
      <p:grpSp>
        <p:nvGrpSpPr>
          <p:cNvPr id="6" name="Group 5">
            <a:extLst>
              <a:ext uri="{FF2B5EF4-FFF2-40B4-BE49-F238E27FC236}">
                <a16:creationId xmlns:a16="http://schemas.microsoft.com/office/drawing/2014/main" id="{2443E6F0-3A5E-7DE1-EEB2-6C4D490F7508}"/>
              </a:ext>
            </a:extLst>
          </p:cNvPr>
          <p:cNvGrpSpPr/>
          <p:nvPr/>
        </p:nvGrpSpPr>
        <p:grpSpPr>
          <a:xfrm>
            <a:off x="2567668" y="3140239"/>
            <a:ext cx="9228557" cy="369332"/>
            <a:chOff x="2567668" y="3140239"/>
            <a:chExt cx="9228557" cy="369332"/>
          </a:xfrm>
        </p:grpSpPr>
        <p:cxnSp>
          <p:nvCxnSpPr>
            <p:cNvPr id="5" name="Straight Connector 4">
              <a:extLst>
                <a:ext uri="{FF2B5EF4-FFF2-40B4-BE49-F238E27FC236}">
                  <a16:creationId xmlns:a16="http://schemas.microsoft.com/office/drawing/2014/main" id="{DFB61086-E456-80A1-4F51-9E16479C4BC1}"/>
                </a:ext>
              </a:extLst>
            </p:cNvPr>
            <p:cNvCxnSpPr>
              <a:cxnSpLocks/>
            </p:cNvCxnSpPr>
            <p:nvPr/>
          </p:nvCxnSpPr>
          <p:spPr>
            <a:xfrm>
              <a:off x="2567668" y="3310618"/>
              <a:ext cx="8388803" cy="28575"/>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BA15C24-172A-7A73-8CC4-9EC394615B89}"/>
                    </a:ext>
                  </a:extLst>
                </p:cNvPr>
                <p:cNvSpPr txBox="1"/>
                <p:nvPr/>
              </p:nvSpPr>
              <p:spPr>
                <a:xfrm>
                  <a:off x="10985362" y="3140239"/>
                  <a:ext cx="8108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𝑚𝑒𝑎𝑛</m:t>
                            </m:r>
                          </m:sub>
                        </m:sSub>
                      </m:oMath>
                    </m:oMathPara>
                  </a14:m>
                  <a:endParaRPr lang="en-US"/>
                </a:p>
              </p:txBody>
            </p:sp>
          </mc:Choice>
          <mc:Fallback>
            <p:sp>
              <p:nvSpPr>
                <p:cNvPr id="7" name="TextBox 6">
                  <a:extLst>
                    <a:ext uri="{FF2B5EF4-FFF2-40B4-BE49-F238E27FC236}">
                      <a16:creationId xmlns:a16="http://schemas.microsoft.com/office/drawing/2014/main" id="{3BA15C24-172A-7A73-8CC4-9EC394615B89}"/>
                    </a:ext>
                  </a:extLst>
                </p:cNvPr>
                <p:cNvSpPr txBox="1">
                  <a:spLocks noRot="1" noChangeAspect="1" noMove="1" noResize="1" noEditPoints="1" noAdjustHandles="1" noChangeArrowheads="1" noChangeShapeType="1" noTextEdit="1"/>
                </p:cNvSpPr>
                <p:nvPr/>
              </p:nvSpPr>
              <p:spPr>
                <a:xfrm>
                  <a:off x="10985362" y="3140239"/>
                  <a:ext cx="810863" cy="369332"/>
                </a:xfrm>
                <a:prstGeom prst="rect">
                  <a:avLst/>
                </a:prstGeom>
                <a:blipFill>
                  <a:blip r:embed="rId4"/>
                  <a:stretch>
                    <a:fillRect/>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288EE696-7D06-3EB7-BFD3-4B92AC64A1AD}"/>
              </a:ext>
            </a:extLst>
          </p:cNvPr>
          <p:cNvGrpSpPr/>
          <p:nvPr/>
        </p:nvGrpSpPr>
        <p:grpSpPr>
          <a:xfrm>
            <a:off x="6456767" y="1842219"/>
            <a:ext cx="711477" cy="1468399"/>
            <a:chOff x="6456767" y="1842219"/>
            <a:chExt cx="711477" cy="1468399"/>
          </a:xfrm>
        </p:grpSpPr>
        <p:cxnSp>
          <p:nvCxnSpPr>
            <p:cNvPr id="9" name="Straight Arrow Connector 8">
              <a:extLst>
                <a:ext uri="{FF2B5EF4-FFF2-40B4-BE49-F238E27FC236}">
                  <a16:creationId xmlns:a16="http://schemas.microsoft.com/office/drawing/2014/main" id="{FE74598C-AAE0-481E-71E7-58DF4FA10048}"/>
                </a:ext>
              </a:extLst>
            </p:cNvPr>
            <p:cNvCxnSpPr>
              <a:cxnSpLocks/>
            </p:cNvCxnSpPr>
            <p:nvPr/>
          </p:nvCxnSpPr>
          <p:spPr>
            <a:xfrm flipV="1">
              <a:off x="7168244" y="2012496"/>
              <a:ext cx="0" cy="12981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CEAD5F4-37A6-2FAD-DE6B-E4F626852B38}"/>
                    </a:ext>
                  </a:extLst>
                </p:cNvPr>
                <p:cNvSpPr txBox="1"/>
                <p:nvPr/>
              </p:nvSpPr>
              <p:spPr>
                <a:xfrm>
                  <a:off x="6456767" y="1842219"/>
                  <a:ext cx="7114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𝑚𝑎𝑥</m:t>
                            </m:r>
                          </m:sub>
                        </m:sSub>
                      </m:oMath>
                    </m:oMathPara>
                  </a14:m>
                  <a:endParaRPr lang="en-US"/>
                </a:p>
              </p:txBody>
            </p:sp>
          </mc:Choice>
          <mc:Fallback>
            <p:sp>
              <p:nvSpPr>
                <p:cNvPr id="11" name="TextBox 10">
                  <a:extLst>
                    <a:ext uri="{FF2B5EF4-FFF2-40B4-BE49-F238E27FC236}">
                      <a16:creationId xmlns:a16="http://schemas.microsoft.com/office/drawing/2014/main" id="{5CEAD5F4-37A6-2FAD-DE6B-E4F626852B38}"/>
                    </a:ext>
                  </a:extLst>
                </p:cNvPr>
                <p:cNvSpPr txBox="1">
                  <a:spLocks noRot="1" noChangeAspect="1" noMove="1" noResize="1" noEditPoints="1" noAdjustHandles="1" noChangeArrowheads="1" noChangeShapeType="1" noTextEdit="1"/>
                </p:cNvSpPr>
                <p:nvPr/>
              </p:nvSpPr>
              <p:spPr>
                <a:xfrm>
                  <a:off x="6456767" y="1842219"/>
                  <a:ext cx="711477" cy="369332"/>
                </a:xfrm>
                <a:prstGeom prst="rect">
                  <a:avLst/>
                </a:prstGeom>
                <a:blipFill>
                  <a:blip r:embed="rId5"/>
                  <a:stretch>
                    <a:fillRect/>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C3FD5EDD-B665-DCC4-9835-CE89C2F6048F}"/>
              </a:ext>
            </a:extLst>
          </p:cNvPr>
          <p:cNvGrpSpPr/>
          <p:nvPr/>
        </p:nvGrpSpPr>
        <p:grpSpPr>
          <a:xfrm>
            <a:off x="4779282" y="2401372"/>
            <a:ext cx="633187" cy="923533"/>
            <a:chOff x="4779282" y="2401372"/>
            <a:chExt cx="633187" cy="923533"/>
          </a:xfrm>
        </p:grpSpPr>
        <p:cxnSp>
          <p:nvCxnSpPr>
            <p:cNvPr id="12" name="Straight Arrow Connector 11">
              <a:extLst>
                <a:ext uri="{FF2B5EF4-FFF2-40B4-BE49-F238E27FC236}">
                  <a16:creationId xmlns:a16="http://schemas.microsoft.com/office/drawing/2014/main" id="{05B155D7-6FCB-5919-B645-67C6F16C39C6}"/>
                </a:ext>
              </a:extLst>
            </p:cNvPr>
            <p:cNvCxnSpPr>
              <a:cxnSpLocks/>
            </p:cNvCxnSpPr>
            <p:nvPr/>
          </p:nvCxnSpPr>
          <p:spPr>
            <a:xfrm flipV="1">
              <a:off x="5095876" y="2770704"/>
              <a:ext cx="0" cy="55420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8F87BF7-3182-26AD-542C-382F2876219E}"/>
                    </a:ext>
                  </a:extLst>
                </p:cNvPr>
                <p:cNvSpPr txBox="1"/>
                <p:nvPr/>
              </p:nvSpPr>
              <p:spPr>
                <a:xfrm>
                  <a:off x="4779282" y="2401372"/>
                  <a:ext cx="6331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𝑠𝑡𝑑</m:t>
                            </m:r>
                          </m:sub>
                        </m:sSub>
                      </m:oMath>
                    </m:oMathPara>
                  </a14:m>
                  <a:endParaRPr lang="en-US"/>
                </a:p>
              </p:txBody>
            </p:sp>
          </mc:Choice>
          <mc:Fallback>
            <p:sp>
              <p:nvSpPr>
                <p:cNvPr id="15" name="TextBox 14">
                  <a:extLst>
                    <a:ext uri="{FF2B5EF4-FFF2-40B4-BE49-F238E27FC236}">
                      <a16:creationId xmlns:a16="http://schemas.microsoft.com/office/drawing/2014/main" id="{F8F87BF7-3182-26AD-542C-382F2876219E}"/>
                    </a:ext>
                  </a:extLst>
                </p:cNvPr>
                <p:cNvSpPr txBox="1">
                  <a:spLocks noRot="1" noChangeAspect="1" noMove="1" noResize="1" noEditPoints="1" noAdjustHandles="1" noChangeArrowheads="1" noChangeShapeType="1" noTextEdit="1"/>
                </p:cNvSpPr>
                <p:nvPr/>
              </p:nvSpPr>
              <p:spPr>
                <a:xfrm>
                  <a:off x="4779282" y="2401372"/>
                  <a:ext cx="633187" cy="369332"/>
                </a:xfrm>
                <a:prstGeom prst="rect">
                  <a:avLst/>
                </a:prstGeom>
                <a:blipFill>
                  <a:blip r:embed="rId6"/>
                  <a:stretch>
                    <a:fillRect/>
                  </a:stretch>
                </a:blipFill>
              </p:spPr>
              <p:txBody>
                <a:bodyPr/>
                <a:lstStyle/>
                <a:p>
                  <a:r>
                    <a:rPr lang="en-US">
                      <a:noFill/>
                    </a:rPr>
                    <a:t> </a:t>
                  </a:r>
                </a:p>
              </p:txBody>
            </p:sp>
          </mc:Fallback>
        </mc:AlternateContent>
      </p:grpSp>
      <p:sp>
        <p:nvSpPr>
          <p:cNvPr id="17" name="TextBox 16">
            <a:extLst>
              <a:ext uri="{FF2B5EF4-FFF2-40B4-BE49-F238E27FC236}">
                <a16:creationId xmlns:a16="http://schemas.microsoft.com/office/drawing/2014/main" id="{2DA30634-09E3-8EC9-7524-3CFE0A8B3DB1}"/>
              </a:ext>
            </a:extLst>
          </p:cNvPr>
          <p:cNvSpPr txBox="1"/>
          <p:nvPr/>
        </p:nvSpPr>
        <p:spPr>
          <a:xfrm>
            <a:off x="7825468" y="1404257"/>
            <a:ext cx="2103140" cy="369332"/>
          </a:xfrm>
          <a:prstGeom prst="rect">
            <a:avLst/>
          </a:prstGeom>
          <a:noFill/>
        </p:spPr>
        <p:txBody>
          <a:bodyPr wrap="none" rtlCol="0">
            <a:spAutoFit/>
          </a:bodyPr>
          <a:lstStyle/>
          <a:p>
            <a:r>
              <a:rPr lang="en-US"/>
              <a:t>(Correlation Output)</a:t>
            </a:r>
          </a:p>
        </p:txBody>
      </p:sp>
      <p:sp>
        <p:nvSpPr>
          <p:cNvPr id="2" name="TextBox 1">
            <a:extLst>
              <a:ext uri="{FF2B5EF4-FFF2-40B4-BE49-F238E27FC236}">
                <a16:creationId xmlns:a16="http://schemas.microsoft.com/office/drawing/2014/main" id="{177C7005-41EF-D40E-3787-2D1FAB9BC232}"/>
              </a:ext>
            </a:extLst>
          </p:cNvPr>
          <p:cNvSpPr txBox="1"/>
          <p:nvPr/>
        </p:nvSpPr>
        <p:spPr>
          <a:xfrm>
            <a:off x="1626820" y="149217"/>
            <a:ext cx="2875980" cy="369332"/>
          </a:xfrm>
          <a:prstGeom prst="rect">
            <a:avLst/>
          </a:prstGeom>
          <a:noFill/>
        </p:spPr>
        <p:txBody>
          <a:bodyPr wrap="none" rtlCol="0">
            <a:spAutoFit/>
          </a:bodyPr>
          <a:lstStyle/>
          <a:p>
            <a:pPr marL="285750" indent="-285750">
              <a:spcBef>
                <a:spcPts val="600"/>
              </a:spcBef>
              <a:buFont typeface="Arial" panose="020B0604020202020204" pitchFamily="34" charset="0"/>
              <a:buChar char="•"/>
            </a:pPr>
            <a:r>
              <a:rPr lang="en-US"/>
              <a:t>Peak Detection Threshold</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7F9C365-DFF5-BAA9-92E0-381E74FD12F7}"/>
                  </a:ext>
                </a:extLst>
              </p:cNvPr>
              <p:cNvSpPr txBox="1"/>
              <p:nvPr/>
            </p:nvSpPr>
            <p:spPr>
              <a:xfrm>
                <a:off x="1626820" y="632272"/>
                <a:ext cx="6099716" cy="1025281"/>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a:t>SNRm (mean value SNR) =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𝑚𝑎𝑥</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𝑚𝑒𝑎𝑛</m:t>
                            </m:r>
                          </m:sub>
                        </m:sSub>
                      </m:den>
                    </m:f>
                    <m:r>
                      <a:rPr lang="en-US" b="0" i="1" smtClean="0">
                        <a:latin typeface="Cambria Math" panose="02040503050406030204" pitchFamily="18" charset="0"/>
                      </a:rPr>
                      <m:t> &gt;6 </m:t>
                    </m:r>
                    <m:r>
                      <a:rPr lang="en-US" b="0" i="1" smtClean="0">
                        <a:latin typeface="Cambria Math" panose="02040503050406030204" pitchFamily="18" charset="0"/>
                      </a:rPr>
                      <m:t>𝑑𝐵</m:t>
                    </m:r>
                  </m:oMath>
                </a14:m>
                <a:endParaRPr lang="en-US"/>
              </a:p>
              <a:p>
                <a:pPr marL="285750" indent="-285750">
                  <a:spcBef>
                    <a:spcPts val="600"/>
                  </a:spcBef>
                  <a:buFont typeface="Arial" panose="020B0604020202020204" pitchFamily="34" charset="0"/>
                  <a:buChar char="•"/>
                </a:pPr>
                <a:r>
                  <a:rPr lang="en-US"/>
                  <a:t>SNRs (std SNR) =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𝑚𝑎𝑥</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𝑠𝑡𝑑</m:t>
                            </m:r>
                          </m:sub>
                        </m:sSub>
                      </m:den>
                    </m:f>
                    <m:r>
                      <a:rPr lang="en-US" b="0" i="1" smtClean="0">
                        <a:latin typeface="Cambria Math" panose="02040503050406030204" pitchFamily="18" charset="0"/>
                      </a:rPr>
                      <m:t> &gt;6.5 </m:t>
                    </m:r>
                    <m:r>
                      <a:rPr lang="en-US" b="0" i="1" smtClean="0">
                        <a:latin typeface="Cambria Math" panose="02040503050406030204" pitchFamily="18" charset="0"/>
                      </a:rPr>
                      <m:t>𝑑𝐵</m:t>
                    </m:r>
                  </m:oMath>
                </a14:m>
                <a:endParaRPr lang="en-US"/>
              </a:p>
            </p:txBody>
          </p:sp>
        </mc:Choice>
        <mc:Fallback>
          <p:sp>
            <p:nvSpPr>
              <p:cNvPr id="13" name="TextBox 12">
                <a:extLst>
                  <a:ext uri="{FF2B5EF4-FFF2-40B4-BE49-F238E27FC236}">
                    <a16:creationId xmlns:a16="http://schemas.microsoft.com/office/drawing/2014/main" id="{97F9C365-DFF5-BAA9-92E0-381E74FD12F7}"/>
                  </a:ext>
                </a:extLst>
              </p:cNvPr>
              <p:cNvSpPr txBox="1">
                <a:spLocks noRot="1" noChangeAspect="1" noMove="1" noResize="1" noEditPoints="1" noAdjustHandles="1" noChangeArrowheads="1" noChangeShapeType="1" noTextEdit="1"/>
              </p:cNvSpPr>
              <p:nvPr/>
            </p:nvSpPr>
            <p:spPr>
              <a:xfrm>
                <a:off x="1626820" y="632272"/>
                <a:ext cx="6099716" cy="1025281"/>
              </a:xfrm>
              <a:prstGeom prst="rect">
                <a:avLst/>
              </a:prstGeom>
              <a:blipFill>
                <a:blip r:embed="rId7"/>
                <a:stretch>
                  <a:fillRect l="-700"/>
                </a:stretch>
              </a:blipFill>
            </p:spPr>
            <p:txBody>
              <a:bodyPr/>
              <a:lstStyle/>
              <a:p>
                <a:r>
                  <a:rPr lang="en-US">
                    <a:noFill/>
                  </a:rPr>
                  <a:t> </a:t>
                </a:r>
              </a:p>
            </p:txBody>
          </p:sp>
        </mc:Fallback>
      </mc:AlternateContent>
      <p:sp>
        <p:nvSpPr>
          <p:cNvPr id="14" name="Slide Number Placeholder 13">
            <a:extLst>
              <a:ext uri="{FF2B5EF4-FFF2-40B4-BE49-F238E27FC236}">
                <a16:creationId xmlns:a16="http://schemas.microsoft.com/office/drawing/2014/main" id="{EB096E7F-49F3-3F94-CC42-B401F48F8F85}"/>
              </a:ext>
            </a:extLst>
          </p:cNvPr>
          <p:cNvSpPr>
            <a:spLocks noGrp="1"/>
          </p:cNvSpPr>
          <p:nvPr>
            <p:ph type="sldNum" sz="quarter" idx="12"/>
          </p:nvPr>
        </p:nvSpPr>
        <p:spPr/>
        <p:txBody>
          <a:bodyPr/>
          <a:lstStyle/>
          <a:p>
            <a:fld id="{B72E91CA-9B22-2844-8E94-2A762C5288E7}" type="slidenum">
              <a:rPr lang="en-US" smtClean="0"/>
              <a:pPr/>
              <a:t>15</a:t>
            </a:fld>
            <a:endParaRPr lang="en-US"/>
          </a:p>
        </p:txBody>
      </p:sp>
    </p:spTree>
    <p:extLst>
      <p:ext uri="{BB962C8B-B14F-4D97-AF65-F5344CB8AC3E}">
        <p14:creationId xmlns:p14="http://schemas.microsoft.com/office/powerpoint/2010/main" val="28964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553769-294F-6484-01E3-7C113E837656}"/>
              </a:ext>
            </a:extLst>
          </p:cNvPr>
          <p:cNvSpPr txBox="1"/>
          <p:nvPr/>
        </p:nvSpPr>
        <p:spPr>
          <a:xfrm>
            <a:off x="1388941" y="80048"/>
            <a:ext cx="6955558" cy="523220"/>
          </a:xfrm>
          <a:prstGeom prst="rect">
            <a:avLst/>
          </a:prstGeom>
          <a:noFill/>
        </p:spPr>
        <p:txBody>
          <a:bodyPr wrap="none" rtlCol="0">
            <a:spAutoFit/>
          </a:bodyPr>
          <a:lstStyle/>
          <a:p>
            <a:r>
              <a:rPr lang="en-US" sz="2800"/>
              <a:t>3. In-situ GPS Signal Measurement Experiment</a:t>
            </a:r>
          </a:p>
        </p:txBody>
      </p:sp>
      <p:pic>
        <p:nvPicPr>
          <p:cNvPr id="9" name="Picture 8" descr="A car with a computer in the back of it&#10;&#10;Description automatically generated">
            <a:extLst>
              <a:ext uri="{FF2B5EF4-FFF2-40B4-BE49-F238E27FC236}">
                <a16:creationId xmlns:a16="http://schemas.microsoft.com/office/drawing/2014/main" id="{D60BDB5A-1241-D1E6-A95E-4F3EE7246622}"/>
              </a:ext>
            </a:extLst>
          </p:cNvPr>
          <p:cNvPicPr>
            <a:picLocks noChangeAspect="1"/>
          </p:cNvPicPr>
          <p:nvPr/>
        </p:nvPicPr>
        <p:blipFill>
          <a:blip r:embed="rId2"/>
          <a:srcRect l="12819" t="22386" r="4345"/>
          <a:stretch/>
        </p:blipFill>
        <p:spPr>
          <a:xfrm>
            <a:off x="2388714" y="569357"/>
            <a:ext cx="8414345" cy="5912911"/>
          </a:xfrm>
          <a:prstGeom prst="rect">
            <a:avLst/>
          </a:prstGeom>
        </p:spPr>
      </p:pic>
      <p:sp>
        <p:nvSpPr>
          <p:cNvPr id="3" name="TextBox 2">
            <a:extLst>
              <a:ext uri="{FF2B5EF4-FFF2-40B4-BE49-F238E27FC236}">
                <a16:creationId xmlns:a16="http://schemas.microsoft.com/office/drawing/2014/main" id="{7F6AA972-7C91-D340-ADF5-04961B4EDBA6}"/>
              </a:ext>
            </a:extLst>
          </p:cNvPr>
          <p:cNvSpPr txBox="1"/>
          <p:nvPr/>
        </p:nvSpPr>
        <p:spPr>
          <a:xfrm>
            <a:off x="6419385" y="2544505"/>
            <a:ext cx="848309" cy="461665"/>
          </a:xfrm>
          <a:prstGeom prst="rect">
            <a:avLst/>
          </a:prstGeom>
          <a:noFill/>
        </p:spPr>
        <p:txBody>
          <a:bodyPr wrap="none" rtlCol="0">
            <a:spAutoFit/>
          </a:bodyPr>
          <a:lstStyle/>
          <a:p>
            <a:r>
              <a:rPr lang="en-US" sz="2400">
                <a:solidFill>
                  <a:srgbClr val="C00000"/>
                </a:solidFill>
              </a:rPr>
              <a:t>USRP</a:t>
            </a:r>
          </a:p>
        </p:txBody>
      </p:sp>
      <p:sp>
        <p:nvSpPr>
          <p:cNvPr id="4" name="TextBox 3">
            <a:extLst>
              <a:ext uri="{FF2B5EF4-FFF2-40B4-BE49-F238E27FC236}">
                <a16:creationId xmlns:a16="http://schemas.microsoft.com/office/drawing/2014/main" id="{7265767B-B305-BC6A-9835-7D61590F5825}"/>
              </a:ext>
            </a:extLst>
          </p:cNvPr>
          <p:cNvSpPr txBox="1"/>
          <p:nvPr/>
        </p:nvSpPr>
        <p:spPr>
          <a:xfrm>
            <a:off x="7564244" y="2082840"/>
            <a:ext cx="2223557" cy="461665"/>
          </a:xfrm>
          <a:prstGeom prst="rect">
            <a:avLst/>
          </a:prstGeom>
          <a:noFill/>
        </p:spPr>
        <p:txBody>
          <a:bodyPr wrap="none" rtlCol="0">
            <a:spAutoFit/>
          </a:bodyPr>
          <a:lstStyle/>
          <a:p>
            <a:r>
              <a:rPr lang="en-US" sz="2400">
                <a:solidFill>
                  <a:srgbClr val="C00000"/>
                </a:solidFill>
              </a:rPr>
              <a:t>NUC2 Computer</a:t>
            </a:r>
          </a:p>
        </p:txBody>
      </p:sp>
      <p:sp>
        <p:nvSpPr>
          <p:cNvPr id="5" name="TextBox 4">
            <a:extLst>
              <a:ext uri="{FF2B5EF4-FFF2-40B4-BE49-F238E27FC236}">
                <a16:creationId xmlns:a16="http://schemas.microsoft.com/office/drawing/2014/main" id="{F5BE9755-7E2B-7945-C830-999E03EF7798}"/>
              </a:ext>
            </a:extLst>
          </p:cNvPr>
          <p:cNvSpPr txBox="1"/>
          <p:nvPr/>
        </p:nvSpPr>
        <p:spPr>
          <a:xfrm>
            <a:off x="4806175" y="4051721"/>
            <a:ext cx="2883995" cy="830997"/>
          </a:xfrm>
          <a:prstGeom prst="rect">
            <a:avLst/>
          </a:prstGeom>
          <a:noFill/>
        </p:spPr>
        <p:txBody>
          <a:bodyPr wrap="none" rtlCol="0">
            <a:spAutoFit/>
          </a:bodyPr>
          <a:lstStyle/>
          <a:p>
            <a:r>
              <a:rPr lang="en-US" sz="2400">
                <a:solidFill>
                  <a:srgbClr val="C00000"/>
                </a:solidFill>
              </a:rPr>
              <a:t>Active Antenna </a:t>
            </a:r>
          </a:p>
          <a:p>
            <a:r>
              <a:rPr lang="en-US" sz="2400">
                <a:solidFill>
                  <a:srgbClr val="C00000"/>
                </a:solidFill>
              </a:rPr>
              <a:t>With its ground plane</a:t>
            </a:r>
          </a:p>
        </p:txBody>
      </p:sp>
      <p:sp>
        <p:nvSpPr>
          <p:cNvPr id="7" name="TextBox 6">
            <a:extLst>
              <a:ext uri="{FF2B5EF4-FFF2-40B4-BE49-F238E27FC236}">
                <a16:creationId xmlns:a16="http://schemas.microsoft.com/office/drawing/2014/main" id="{539E2DBE-14BC-FE18-15F1-7D3B54688732}"/>
              </a:ext>
            </a:extLst>
          </p:cNvPr>
          <p:cNvSpPr txBox="1"/>
          <p:nvPr/>
        </p:nvSpPr>
        <p:spPr>
          <a:xfrm>
            <a:off x="5957422" y="959900"/>
            <a:ext cx="1948793" cy="830997"/>
          </a:xfrm>
          <a:prstGeom prst="rect">
            <a:avLst/>
          </a:prstGeom>
          <a:noFill/>
        </p:spPr>
        <p:txBody>
          <a:bodyPr wrap="square" rtlCol="0">
            <a:spAutoFit/>
          </a:bodyPr>
          <a:lstStyle/>
          <a:p>
            <a:r>
              <a:rPr lang="en-US" sz="2400">
                <a:solidFill>
                  <a:srgbClr val="C00000"/>
                </a:solidFill>
              </a:rPr>
              <a:t>UPS Power Source</a:t>
            </a:r>
          </a:p>
        </p:txBody>
      </p:sp>
      <p:sp>
        <p:nvSpPr>
          <p:cNvPr id="8" name="TextBox 7">
            <a:extLst>
              <a:ext uri="{FF2B5EF4-FFF2-40B4-BE49-F238E27FC236}">
                <a16:creationId xmlns:a16="http://schemas.microsoft.com/office/drawing/2014/main" id="{940D3A0F-9F66-0804-DCF4-8656D02DD767}"/>
              </a:ext>
            </a:extLst>
          </p:cNvPr>
          <p:cNvSpPr txBox="1"/>
          <p:nvPr/>
        </p:nvSpPr>
        <p:spPr>
          <a:xfrm>
            <a:off x="2981091" y="5317442"/>
            <a:ext cx="1443024" cy="461665"/>
          </a:xfrm>
          <a:prstGeom prst="rect">
            <a:avLst/>
          </a:prstGeom>
          <a:noFill/>
        </p:spPr>
        <p:txBody>
          <a:bodyPr wrap="none" rtlCol="0">
            <a:spAutoFit/>
          </a:bodyPr>
          <a:lstStyle/>
          <a:p>
            <a:r>
              <a:rPr lang="en-US" sz="2400">
                <a:solidFill>
                  <a:srgbClr val="C00000"/>
                </a:solidFill>
              </a:rPr>
              <a:t>DC Supply</a:t>
            </a:r>
          </a:p>
        </p:txBody>
      </p:sp>
      <p:sp>
        <p:nvSpPr>
          <p:cNvPr id="10" name="Slide Number Placeholder 9">
            <a:extLst>
              <a:ext uri="{FF2B5EF4-FFF2-40B4-BE49-F238E27FC236}">
                <a16:creationId xmlns:a16="http://schemas.microsoft.com/office/drawing/2014/main" id="{BBBE63E2-D99B-B4D6-8386-261B7DF179AD}"/>
              </a:ext>
            </a:extLst>
          </p:cNvPr>
          <p:cNvSpPr>
            <a:spLocks noGrp="1"/>
          </p:cNvSpPr>
          <p:nvPr>
            <p:ph type="sldNum" sz="quarter" idx="12"/>
          </p:nvPr>
        </p:nvSpPr>
        <p:spPr/>
        <p:txBody>
          <a:bodyPr/>
          <a:lstStyle/>
          <a:p>
            <a:fld id="{B72E91CA-9B22-2844-8E94-2A762C5288E7}" type="slidenum">
              <a:rPr lang="en-US" smtClean="0"/>
              <a:pPr/>
              <a:t>16</a:t>
            </a:fld>
            <a:endParaRPr lang="en-US"/>
          </a:p>
        </p:txBody>
      </p:sp>
    </p:spTree>
    <p:extLst>
      <p:ext uri="{BB962C8B-B14F-4D97-AF65-F5344CB8AC3E}">
        <p14:creationId xmlns:p14="http://schemas.microsoft.com/office/powerpoint/2010/main" val="2983050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chine with wires coming out of it&#10;&#10;Description automatically generated">
            <a:extLst>
              <a:ext uri="{FF2B5EF4-FFF2-40B4-BE49-F238E27FC236}">
                <a16:creationId xmlns:a16="http://schemas.microsoft.com/office/drawing/2014/main" id="{29D74057-9F09-E648-0BDE-106C526BF076}"/>
              </a:ext>
            </a:extLst>
          </p:cNvPr>
          <p:cNvPicPr>
            <a:picLocks noChangeAspect="1"/>
          </p:cNvPicPr>
          <p:nvPr/>
        </p:nvPicPr>
        <p:blipFill>
          <a:blip r:embed="rId2"/>
          <a:stretch>
            <a:fillRect/>
          </a:stretch>
        </p:blipFill>
        <p:spPr>
          <a:xfrm>
            <a:off x="6800452" y="1221080"/>
            <a:ext cx="5278532" cy="3958899"/>
          </a:xfrm>
          <a:prstGeom prst="rect">
            <a:avLst/>
          </a:prstGeom>
        </p:spPr>
      </p:pic>
      <p:pic>
        <p:nvPicPr>
          <p:cNvPr id="5" name="Picture 4" descr="A car with a broken box&#10;&#10;Description automatically generated with medium confidence">
            <a:extLst>
              <a:ext uri="{FF2B5EF4-FFF2-40B4-BE49-F238E27FC236}">
                <a16:creationId xmlns:a16="http://schemas.microsoft.com/office/drawing/2014/main" id="{360A35CE-9136-A4AA-F330-539A96AC924F}"/>
              </a:ext>
            </a:extLst>
          </p:cNvPr>
          <p:cNvPicPr>
            <a:picLocks noChangeAspect="1"/>
          </p:cNvPicPr>
          <p:nvPr/>
        </p:nvPicPr>
        <p:blipFill rotWithShape="1">
          <a:blip r:embed="rId3"/>
          <a:srcRect l="21351" t="45023" r="23672"/>
          <a:stretch/>
        </p:blipFill>
        <p:spPr>
          <a:xfrm>
            <a:off x="1367517" y="1221080"/>
            <a:ext cx="5278533" cy="3958899"/>
          </a:xfrm>
          <a:prstGeom prst="rect">
            <a:avLst/>
          </a:prstGeom>
        </p:spPr>
      </p:pic>
      <p:sp>
        <p:nvSpPr>
          <p:cNvPr id="2" name="Slide Number Placeholder 1">
            <a:extLst>
              <a:ext uri="{FF2B5EF4-FFF2-40B4-BE49-F238E27FC236}">
                <a16:creationId xmlns:a16="http://schemas.microsoft.com/office/drawing/2014/main" id="{94CB3256-3BE8-5C00-C668-53594CBA4A28}"/>
              </a:ext>
            </a:extLst>
          </p:cNvPr>
          <p:cNvSpPr>
            <a:spLocks noGrp="1"/>
          </p:cNvSpPr>
          <p:nvPr>
            <p:ph type="sldNum" sz="quarter" idx="12"/>
          </p:nvPr>
        </p:nvSpPr>
        <p:spPr/>
        <p:txBody>
          <a:bodyPr/>
          <a:lstStyle/>
          <a:p>
            <a:fld id="{B72E91CA-9B22-2844-8E94-2A762C5288E7}" type="slidenum">
              <a:rPr lang="en-US" smtClean="0"/>
              <a:pPr/>
              <a:t>17</a:t>
            </a:fld>
            <a:endParaRPr lang="en-US"/>
          </a:p>
        </p:txBody>
      </p:sp>
      <p:sp>
        <p:nvSpPr>
          <p:cNvPr id="3" name="TextBox 2">
            <a:extLst>
              <a:ext uri="{FF2B5EF4-FFF2-40B4-BE49-F238E27FC236}">
                <a16:creationId xmlns:a16="http://schemas.microsoft.com/office/drawing/2014/main" id="{C2A61034-6D38-3504-7D1D-BB5A3B388A3C}"/>
              </a:ext>
            </a:extLst>
          </p:cNvPr>
          <p:cNvSpPr txBox="1"/>
          <p:nvPr/>
        </p:nvSpPr>
        <p:spPr>
          <a:xfrm>
            <a:off x="9541727" y="2143061"/>
            <a:ext cx="1210588" cy="461665"/>
          </a:xfrm>
          <a:prstGeom prst="rect">
            <a:avLst/>
          </a:prstGeom>
          <a:noFill/>
        </p:spPr>
        <p:txBody>
          <a:bodyPr wrap="none" rtlCol="0">
            <a:spAutoFit/>
          </a:bodyPr>
          <a:lstStyle/>
          <a:p>
            <a:r>
              <a:rPr lang="en-US" sz="2400">
                <a:solidFill>
                  <a:srgbClr val="C00000"/>
                </a:solidFill>
              </a:rPr>
              <a:t>Bias TEE</a:t>
            </a:r>
          </a:p>
        </p:txBody>
      </p:sp>
      <p:sp>
        <p:nvSpPr>
          <p:cNvPr id="6" name="TextBox 5">
            <a:extLst>
              <a:ext uri="{FF2B5EF4-FFF2-40B4-BE49-F238E27FC236}">
                <a16:creationId xmlns:a16="http://schemas.microsoft.com/office/drawing/2014/main" id="{A2BA453A-8702-7B00-E258-66B1F4FC3297}"/>
              </a:ext>
            </a:extLst>
          </p:cNvPr>
          <p:cNvSpPr txBox="1"/>
          <p:nvPr/>
        </p:nvSpPr>
        <p:spPr>
          <a:xfrm>
            <a:off x="4006783" y="1729118"/>
            <a:ext cx="2086212" cy="461665"/>
          </a:xfrm>
          <a:prstGeom prst="rect">
            <a:avLst/>
          </a:prstGeom>
          <a:noFill/>
        </p:spPr>
        <p:txBody>
          <a:bodyPr wrap="none" rtlCol="0">
            <a:spAutoFit/>
          </a:bodyPr>
          <a:lstStyle/>
          <a:p>
            <a:r>
              <a:rPr lang="en-US" sz="2400">
                <a:solidFill>
                  <a:srgbClr val="C00000"/>
                </a:solidFill>
              </a:rPr>
              <a:t>Active Antenna</a:t>
            </a:r>
          </a:p>
        </p:txBody>
      </p:sp>
    </p:spTree>
    <p:extLst>
      <p:ext uri="{BB962C8B-B14F-4D97-AF65-F5344CB8AC3E}">
        <p14:creationId xmlns:p14="http://schemas.microsoft.com/office/powerpoint/2010/main" val="1556145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485027-FCC5-BFE4-E9A7-A9166BFAF2F1}"/>
              </a:ext>
            </a:extLst>
          </p:cNvPr>
          <p:cNvPicPr>
            <a:picLocks noChangeAspect="1"/>
          </p:cNvPicPr>
          <p:nvPr/>
        </p:nvPicPr>
        <p:blipFill>
          <a:blip r:embed="rId2"/>
          <a:stretch>
            <a:fillRect/>
          </a:stretch>
        </p:blipFill>
        <p:spPr>
          <a:xfrm>
            <a:off x="3846882" y="1988680"/>
            <a:ext cx="6277851" cy="1333686"/>
          </a:xfrm>
          <a:prstGeom prst="rect">
            <a:avLst/>
          </a:prstGeom>
        </p:spPr>
      </p:pic>
      <p:pic>
        <p:nvPicPr>
          <p:cNvPr id="5" name="Picture 4">
            <a:extLst>
              <a:ext uri="{FF2B5EF4-FFF2-40B4-BE49-F238E27FC236}">
                <a16:creationId xmlns:a16="http://schemas.microsoft.com/office/drawing/2014/main" id="{8C545636-66E0-6243-C99E-763EC282051D}"/>
              </a:ext>
            </a:extLst>
          </p:cNvPr>
          <p:cNvPicPr>
            <a:picLocks noChangeAspect="1"/>
          </p:cNvPicPr>
          <p:nvPr/>
        </p:nvPicPr>
        <p:blipFill>
          <a:blip r:embed="rId3"/>
          <a:stretch>
            <a:fillRect/>
          </a:stretch>
        </p:blipFill>
        <p:spPr>
          <a:xfrm>
            <a:off x="3846882" y="3429000"/>
            <a:ext cx="6315956" cy="1286054"/>
          </a:xfrm>
          <a:prstGeom prst="rect">
            <a:avLst/>
          </a:prstGeom>
        </p:spPr>
      </p:pic>
      <p:pic>
        <p:nvPicPr>
          <p:cNvPr id="7" name="Picture 6">
            <a:extLst>
              <a:ext uri="{FF2B5EF4-FFF2-40B4-BE49-F238E27FC236}">
                <a16:creationId xmlns:a16="http://schemas.microsoft.com/office/drawing/2014/main" id="{11348683-E8E3-DFFF-26C8-5381192EF499}"/>
              </a:ext>
            </a:extLst>
          </p:cNvPr>
          <p:cNvPicPr>
            <a:picLocks noChangeAspect="1"/>
          </p:cNvPicPr>
          <p:nvPr/>
        </p:nvPicPr>
        <p:blipFill>
          <a:blip r:embed="rId4"/>
          <a:stretch>
            <a:fillRect/>
          </a:stretch>
        </p:blipFill>
        <p:spPr>
          <a:xfrm>
            <a:off x="3846882" y="4771339"/>
            <a:ext cx="6354062" cy="1352739"/>
          </a:xfrm>
          <a:prstGeom prst="rect">
            <a:avLst/>
          </a:prstGeom>
        </p:spPr>
      </p:pic>
      <p:sp>
        <p:nvSpPr>
          <p:cNvPr id="8" name="TextBox 7">
            <a:extLst>
              <a:ext uri="{FF2B5EF4-FFF2-40B4-BE49-F238E27FC236}">
                <a16:creationId xmlns:a16="http://schemas.microsoft.com/office/drawing/2014/main" id="{2F0EF710-DC19-E888-5EAE-8D28948D54F6}"/>
              </a:ext>
            </a:extLst>
          </p:cNvPr>
          <p:cNvSpPr txBox="1"/>
          <p:nvPr/>
        </p:nvSpPr>
        <p:spPr>
          <a:xfrm>
            <a:off x="3846882" y="845434"/>
            <a:ext cx="5204117" cy="461665"/>
          </a:xfrm>
          <a:prstGeom prst="rect">
            <a:avLst/>
          </a:prstGeom>
          <a:noFill/>
        </p:spPr>
        <p:txBody>
          <a:bodyPr wrap="none" rtlCol="0">
            <a:spAutoFit/>
          </a:bodyPr>
          <a:lstStyle/>
          <a:p>
            <a:r>
              <a:rPr lang="en-US" sz="2400"/>
              <a:t>PRNs we found… PRN 2, PRN 14, PRN 30</a:t>
            </a:r>
          </a:p>
        </p:txBody>
      </p:sp>
      <p:sp>
        <p:nvSpPr>
          <p:cNvPr id="2" name="Slide Number Placeholder 1">
            <a:extLst>
              <a:ext uri="{FF2B5EF4-FFF2-40B4-BE49-F238E27FC236}">
                <a16:creationId xmlns:a16="http://schemas.microsoft.com/office/drawing/2014/main" id="{2022A367-8FD4-3B34-1C6A-57F63B48802A}"/>
              </a:ext>
            </a:extLst>
          </p:cNvPr>
          <p:cNvSpPr>
            <a:spLocks noGrp="1"/>
          </p:cNvSpPr>
          <p:nvPr>
            <p:ph type="sldNum" sz="quarter" idx="12"/>
          </p:nvPr>
        </p:nvSpPr>
        <p:spPr/>
        <p:txBody>
          <a:bodyPr/>
          <a:lstStyle/>
          <a:p>
            <a:fld id="{B72E91CA-9B22-2844-8E94-2A762C5288E7}" type="slidenum">
              <a:rPr lang="en-US" smtClean="0"/>
              <a:pPr/>
              <a:t>18</a:t>
            </a:fld>
            <a:endParaRPr lang="en-US"/>
          </a:p>
        </p:txBody>
      </p:sp>
    </p:spTree>
    <p:extLst>
      <p:ext uri="{BB962C8B-B14F-4D97-AF65-F5344CB8AC3E}">
        <p14:creationId xmlns:p14="http://schemas.microsoft.com/office/powerpoint/2010/main" val="3381247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ap of the north america&#10;&#10;Description automatically generated">
            <a:extLst>
              <a:ext uri="{FF2B5EF4-FFF2-40B4-BE49-F238E27FC236}">
                <a16:creationId xmlns:a16="http://schemas.microsoft.com/office/drawing/2014/main" id="{1D4C40FD-16E5-90E5-BAA3-82D7E0238149}"/>
              </a:ext>
            </a:extLst>
          </p:cNvPr>
          <p:cNvPicPr>
            <a:picLocks noChangeAspect="1"/>
          </p:cNvPicPr>
          <p:nvPr/>
        </p:nvPicPr>
        <p:blipFill>
          <a:blip r:embed="rId2"/>
          <a:srcRect l="1315"/>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A314FDE3-DB95-8EB2-CCAA-0781C27964CC}"/>
              </a:ext>
            </a:extLst>
          </p:cNvPr>
          <p:cNvSpPr txBox="1"/>
          <p:nvPr/>
        </p:nvSpPr>
        <p:spPr>
          <a:xfrm>
            <a:off x="351065" y="175532"/>
            <a:ext cx="6390532" cy="369332"/>
          </a:xfrm>
          <a:prstGeom prst="rect">
            <a:avLst/>
          </a:prstGeom>
          <a:noFill/>
        </p:spPr>
        <p:txBody>
          <a:bodyPr wrap="none" rtlCol="0">
            <a:spAutoFit/>
          </a:bodyPr>
          <a:lstStyle/>
          <a:p>
            <a:r>
              <a:rPr lang="en-US">
                <a:solidFill>
                  <a:srgbClr val="C00000"/>
                </a:solidFill>
              </a:rPr>
              <a:t>Navigation Satellite Positions at 12/7/2024, 17:15pm Eastern Time</a:t>
            </a:r>
          </a:p>
        </p:txBody>
      </p:sp>
      <p:sp>
        <p:nvSpPr>
          <p:cNvPr id="5" name="Oval 4">
            <a:extLst>
              <a:ext uri="{FF2B5EF4-FFF2-40B4-BE49-F238E27FC236}">
                <a16:creationId xmlns:a16="http://schemas.microsoft.com/office/drawing/2014/main" id="{E44F4EF0-BB79-9F1A-7FE8-1354A6467947}"/>
              </a:ext>
            </a:extLst>
          </p:cNvPr>
          <p:cNvSpPr/>
          <p:nvPr/>
        </p:nvSpPr>
        <p:spPr>
          <a:xfrm>
            <a:off x="5331278" y="2469595"/>
            <a:ext cx="809625" cy="64089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1FB5FF5-84BE-050C-4F88-D79B334A1AAE}"/>
              </a:ext>
            </a:extLst>
          </p:cNvPr>
          <p:cNvSpPr/>
          <p:nvPr/>
        </p:nvSpPr>
        <p:spPr>
          <a:xfrm>
            <a:off x="8843282" y="5128430"/>
            <a:ext cx="809625" cy="64089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143E066-8412-FFE0-6157-F409B1BA6B31}"/>
              </a:ext>
            </a:extLst>
          </p:cNvPr>
          <p:cNvSpPr/>
          <p:nvPr/>
        </p:nvSpPr>
        <p:spPr>
          <a:xfrm>
            <a:off x="3434442" y="3013881"/>
            <a:ext cx="809625" cy="64089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ADF9157-5115-0D96-AD42-C8EE73A8866E}"/>
              </a:ext>
            </a:extLst>
          </p:cNvPr>
          <p:cNvSpPr txBox="1"/>
          <p:nvPr/>
        </p:nvSpPr>
        <p:spPr>
          <a:xfrm>
            <a:off x="3335111" y="2708400"/>
            <a:ext cx="864339" cy="369332"/>
          </a:xfrm>
          <a:prstGeom prst="rect">
            <a:avLst/>
          </a:prstGeom>
          <a:noFill/>
        </p:spPr>
        <p:txBody>
          <a:bodyPr wrap="none" rtlCol="0">
            <a:spAutoFit/>
          </a:bodyPr>
          <a:lstStyle/>
          <a:p>
            <a:r>
              <a:rPr lang="en-US">
                <a:solidFill>
                  <a:srgbClr val="C00000"/>
                </a:solidFill>
              </a:rPr>
              <a:t>PRN 14</a:t>
            </a:r>
          </a:p>
        </p:txBody>
      </p:sp>
      <p:sp>
        <p:nvSpPr>
          <p:cNvPr id="2" name="Slide Number Placeholder 1">
            <a:extLst>
              <a:ext uri="{FF2B5EF4-FFF2-40B4-BE49-F238E27FC236}">
                <a16:creationId xmlns:a16="http://schemas.microsoft.com/office/drawing/2014/main" id="{0BB31CAD-3A7E-63DA-30B7-3E6A829241CA}"/>
              </a:ext>
            </a:extLst>
          </p:cNvPr>
          <p:cNvSpPr>
            <a:spLocks noGrp="1"/>
          </p:cNvSpPr>
          <p:nvPr>
            <p:ph type="sldNum" sz="quarter" idx="12"/>
          </p:nvPr>
        </p:nvSpPr>
        <p:spPr/>
        <p:txBody>
          <a:bodyPr/>
          <a:lstStyle/>
          <a:p>
            <a:fld id="{B72E91CA-9B22-2844-8E94-2A762C5288E7}" type="slidenum">
              <a:rPr lang="en-US" smtClean="0"/>
              <a:pPr/>
              <a:t>19</a:t>
            </a:fld>
            <a:endParaRPr lang="en-US"/>
          </a:p>
        </p:txBody>
      </p:sp>
    </p:spTree>
    <p:extLst>
      <p:ext uri="{BB962C8B-B14F-4D97-AF65-F5344CB8AC3E}">
        <p14:creationId xmlns:p14="http://schemas.microsoft.com/office/powerpoint/2010/main" val="386108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D3C8-C20D-AE4E-94C6-F1392E24A290}"/>
              </a:ext>
            </a:extLst>
          </p:cNvPr>
          <p:cNvSpPr>
            <a:spLocks noGrp="1"/>
          </p:cNvSpPr>
          <p:nvPr>
            <p:ph type="ctrTitle"/>
          </p:nvPr>
        </p:nvSpPr>
        <p:spPr/>
        <p:txBody>
          <a:bodyPr/>
          <a:lstStyle/>
          <a:p>
            <a:r>
              <a:rPr lang="en-US" sz="4000"/>
              <a:t>Content</a:t>
            </a:r>
          </a:p>
        </p:txBody>
      </p:sp>
      <p:sp>
        <p:nvSpPr>
          <p:cNvPr id="3" name="TextBox 2">
            <a:extLst>
              <a:ext uri="{FF2B5EF4-FFF2-40B4-BE49-F238E27FC236}">
                <a16:creationId xmlns:a16="http://schemas.microsoft.com/office/drawing/2014/main" id="{B484BCBF-9216-19CB-5652-FEDD56E07F37}"/>
              </a:ext>
            </a:extLst>
          </p:cNvPr>
          <p:cNvSpPr txBox="1"/>
          <p:nvPr/>
        </p:nvSpPr>
        <p:spPr>
          <a:xfrm>
            <a:off x="2736164" y="2000250"/>
            <a:ext cx="7851322" cy="2554545"/>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US" sz="2800"/>
              <a:t>GPS Background &amp; Theory</a:t>
            </a:r>
          </a:p>
          <a:p>
            <a:pPr marL="285750" indent="-285750">
              <a:spcBef>
                <a:spcPts val="600"/>
              </a:spcBef>
              <a:buFont typeface="Arial" panose="020B0604020202020204" pitchFamily="34" charset="0"/>
              <a:buChar char="•"/>
            </a:pPr>
            <a:r>
              <a:rPr lang="en-US" sz="2800" err="1"/>
              <a:t>GNUradio</a:t>
            </a:r>
            <a:r>
              <a:rPr lang="en-US" sz="2800"/>
              <a:t>-based GPS receiver Design &amp; Validation</a:t>
            </a:r>
            <a:endParaRPr lang="en-US" sz="2800">
              <a:ea typeface="Calibri"/>
              <a:cs typeface="Calibri"/>
            </a:endParaRPr>
          </a:p>
          <a:p>
            <a:pPr marL="285750" indent="-285750">
              <a:spcBef>
                <a:spcPts val="600"/>
              </a:spcBef>
              <a:buFont typeface="Arial" panose="020B0604020202020204" pitchFamily="34" charset="0"/>
              <a:buChar char="•"/>
            </a:pPr>
            <a:r>
              <a:rPr lang="en-US" sz="2800"/>
              <a:t>Experiment</a:t>
            </a:r>
          </a:p>
          <a:p>
            <a:pPr marL="742950" lvl="1" indent="-285750">
              <a:spcBef>
                <a:spcPts val="600"/>
              </a:spcBef>
              <a:buFont typeface="Arial" panose="020B0604020202020204" pitchFamily="34" charset="0"/>
              <a:buChar char="•"/>
            </a:pPr>
            <a:r>
              <a:rPr lang="en-US" sz="2800"/>
              <a:t>Our real in-situ Measurement in Ann Arbor</a:t>
            </a:r>
          </a:p>
          <a:p>
            <a:pPr marL="285750" indent="-285750">
              <a:spcBef>
                <a:spcPts val="600"/>
              </a:spcBef>
              <a:buFont typeface="Arial" panose="020B0604020202020204" pitchFamily="34" charset="0"/>
              <a:buChar char="•"/>
            </a:pPr>
            <a:r>
              <a:rPr lang="en-US" sz="2800"/>
              <a:t>Conclusion</a:t>
            </a:r>
          </a:p>
        </p:txBody>
      </p:sp>
      <p:sp>
        <p:nvSpPr>
          <p:cNvPr id="4" name="Slide Number Placeholder 3">
            <a:extLst>
              <a:ext uri="{FF2B5EF4-FFF2-40B4-BE49-F238E27FC236}">
                <a16:creationId xmlns:a16="http://schemas.microsoft.com/office/drawing/2014/main" id="{9A4577D7-B94F-8BAE-2DFE-5BF9CC9A1B70}"/>
              </a:ext>
            </a:extLst>
          </p:cNvPr>
          <p:cNvSpPr>
            <a:spLocks noGrp="1"/>
          </p:cNvSpPr>
          <p:nvPr>
            <p:ph type="sldNum" sz="quarter" idx="12"/>
          </p:nvPr>
        </p:nvSpPr>
        <p:spPr/>
        <p:txBody>
          <a:bodyPr/>
          <a:lstStyle/>
          <a:p>
            <a:fld id="{B72E91CA-9B22-2844-8E94-2A762C5288E7}" type="slidenum">
              <a:rPr lang="en-US" smtClean="0"/>
              <a:pPr/>
              <a:t>2</a:t>
            </a:fld>
            <a:endParaRPr lang="en-US"/>
          </a:p>
        </p:txBody>
      </p:sp>
    </p:spTree>
    <p:extLst>
      <p:ext uri="{BB962C8B-B14F-4D97-AF65-F5344CB8AC3E}">
        <p14:creationId xmlns:p14="http://schemas.microsoft.com/office/powerpoint/2010/main" val="1655033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E1F6DA-445F-4C38-C3A2-92A3627F6A81}"/>
              </a:ext>
            </a:extLst>
          </p:cNvPr>
          <p:cNvSpPr txBox="1"/>
          <p:nvPr/>
        </p:nvSpPr>
        <p:spPr>
          <a:xfrm>
            <a:off x="1465489" y="232682"/>
            <a:ext cx="2947217" cy="584775"/>
          </a:xfrm>
          <a:prstGeom prst="rect">
            <a:avLst/>
          </a:prstGeom>
          <a:noFill/>
        </p:spPr>
        <p:txBody>
          <a:bodyPr wrap="none" rtlCol="0">
            <a:spAutoFit/>
          </a:bodyPr>
          <a:lstStyle/>
          <a:p>
            <a:r>
              <a:rPr lang="en-US" sz="3200"/>
              <a:t>Tracking Results:</a:t>
            </a:r>
          </a:p>
        </p:txBody>
      </p:sp>
      <p:sp>
        <p:nvSpPr>
          <p:cNvPr id="3" name="TextBox 2">
            <a:extLst>
              <a:ext uri="{FF2B5EF4-FFF2-40B4-BE49-F238E27FC236}">
                <a16:creationId xmlns:a16="http://schemas.microsoft.com/office/drawing/2014/main" id="{6E8AE664-908A-D8A4-1D51-B3DA0F18E557}"/>
              </a:ext>
            </a:extLst>
          </p:cNvPr>
          <p:cNvSpPr txBox="1"/>
          <p:nvPr/>
        </p:nvSpPr>
        <p:spPr>
          <a:xfrm>
            <a:off x="1632971" y="1102178"/>
            <a:ext cx="6272936" cy="461665"/>
          </a:xfrm>
          <a:prstGeom prst="rect">
            <a:avLst/>
          </a:prstGeom>
          <a:noFill/>
        </p:spPr>
        <p:txBody>
          <a:bodyPr wrap="none" rtlCol="0">
            <a:spAutoFit/>
          </a:bodyPr>
          <a:lstStyle/>
          <a:p>
            <a:r>
              <a:rPr lang="en-US" sz="2400"/>
              <a:t>Tracking PRN 2: 1s data, 1000 code cycle tracking</a:t>
            </a:r>
          </a:p>
        </p:txBody>
      </p:sp>
      <p:pic>
        <p:nvPicPr>
          <p:cNvPr id="7" name="Picture 6" descr="A graph and diagram of a graph&#10;&#10;Description automatically generated">
            <a:extLst>
              <a:ext uri="{FF2B5EF4-FFF2-40B4-BE49-F238E27FC236}">
                <a16:creationId xmlns:a16="http://schemas.microsoft.com/office/drawing/2014/main" id="{8F8AD30F-3409-F85D-C09F-217A9FF6D21A}"/>
              </a:ext>
            </a:extLst>
          </p:cNvPr>
          <p:cNvPicPr>
            <a:picLocks noChangeAspect="1"/>
          </p:cNvPicPr>
          <p:nvPr/>
        </p:nvPicPr>
        <p:blipFill rotWithShape="1">
          <a:blip r:embed="rId2"/>
          <a:srcRect t="13725" r="49333"/>
          <a:stretch/>
        </p:blipFill>
        <p:spPr>
          <a:xfrm>
            <a:off x="7138071" y="2236351"/>
            <a:ext cx="4886195" cy="3262517"/>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3BAF302-054E-D3A2-30D8-1341502D660E}"/>
                  </a:ext>
                </a:extLst>
              </p:cNvPr>
              <p:cNvSpPr txBox="1"/>
              <p:nvPr/>
            </p:nvSpPr>
            <p:spPr>
              <a:xfrm>
                <a:off x="9638607" y="1867019"/>
                <a:ext cx="5374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𝜙</m:t>
                      </m:r>
                    </m:oMath>
                  </m:oMathPara>
                </a14:m>
                <a:endParaRPr lang="en-US"/>
              </a:p>
            </p:txBody>
          </p:sp>
        </mc:Choice>
        <mc:Fallback>
          <p:sp>
            <p:nvSpPr>
              <p:cNvPr id="12" name="TextBox 11">
                <a:extLst>
                  <a:ext uri="{FF2B5EF4-FFF2-40B4-BE49-F238E27FC236}">
                    <a16:creationId xmlns:a16="http://schemas.microsoft.com/office/drawing/2014/main" id="{83BAF302-054E-D3A2-30D8-1341502D660E}"/>
                  </a:ext>
                </a:extLst>
              </p:cNvPr>
              <p:cNvSpPr txBox="1">
                <a:spLocks noRot="1" noChangeAspect="1" noMove="1" noResize="1" noEditPoints="1" noAdjustHandles="1" noChangeArrowheads="1" noChangeShapeType="1" noTextEdit="1"/>
              </p:cNvSpPr>
              <p:nvPr/>
            </p:nvSpPr>
            <p:spPr>
              <a:xfrm>
                <a:off x="9638607" y="1867019"/>
                <a:ext cx="537455" cy="369332"/>
              </a:xfrm>
              <a:prstGeom prst="rect">
                <a:avLst/>
              </a:prstGeom>
              <a:blipFill>
                <a:blip r:embed="rId3"/>
                <a:stretch>
                  <a:fillRect b="-114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E8F359-2B5E-7A81-148E-A80A35E37FB7}"/>
              </a:ext>
            </a:extLst>
          </p:cNvPr>
          <p:cNvSpPr>
            <a:spLocks noGrp="1"/>
          </p:cNvSpPr>
          <p:nvPr>
            <p:ph type="sldNum" sz="quarter" idx="12"/>
          </p:nvPr>
        </p:nvSpPr>
        <p:spPr/>
        <p:txBody>
          <a:bodyPr/>
          <a:lstStyle/>
          <a:p>
            <a:fld id="{B72E91CA-9B22-2844-8E94-2A762C5288E7}" type="slidenum">
              <a:rPr lang="en-US" smtClean="0"/>
              <a:pPr/>
              <a:t>20</a:t>
            </a:fld>
            <a:endParaRPr lang="en-US"/>
          </a:p>
        </p:txBody>
      </p:sp>
      <p:sp>
        <p:nvSpPr>
          <p:cNvPr id="5" name="TextBox 4">
            <a:extLst>
              <a:ext uri="{FF2B5EF4-FFF2-40B4-BE49-F238E27FC236}">
                <a16:creationId xmlns:a16="http://schemas.microsoft.com/office/drawing/2014/main" id="{B74D640C-ECED-4866-051F-80325957C41E}"/>
              </a:ext>
            </a:extLst>
          </p:cNvPr>
          <p:cNvSpPr txBox="1"/>
          <p:nvPr/>
        </p:nvSpPr>
        <p:spPr>
          <a:xfrm>
            <a:off x="8636986" y="5571156"/>
            <a:ext cx="2540696" cy="369332"/>
          </a:xfrm>
          <a:prstGeom prst="rect">
            <a:avLst/>
          </a:prstGeom>
          <a:noFill/>
        </p:spPr>
        <p:txBody>
          <a:bodyPr wrap="none" rtlCol="0">
            <a:spAutoFit/>
          </a:bodyPr>
          <a:lstStyle/>
          <a:p>
            <a:r>
              <a:rPr lang="en-US"/>
              <a:t>Gaussian like distribution</a:t>
            </a:r>
          </a:p>
        </p:txBody>
      </p:sp>
      <p:pic>
        <p:nvPicPr>
          <p:cNvPr id="8" name="Picture 7" descr="A group of graphs with different colored lines&#10;&#10;Description automatically generated">
            <a:extLst>
              <a:ext uri="{FF2B5EF4-FFF2-40B4-BE49-F238E27FC236}">
                <a16:creationId xmlns:a16="http://schemas.microsoft.com/office/drawing/2014/main" id="{78285080-3AE9-25A5-1D0E-3435FF5E8466}"/>
              </a:ext>
            </a:extLst>
          </p:cNvPr>
          <p:cNvPicPr>
            <a:picLocks noChangeAspect="1"/>
          </p:cNvPicPr>
          <p:nvPr/>
        </p:nvPicPr>
        <p:blipFill>
          <a:blip r:embed="rId4"/>
          <a:srcRect t="6040"/>
          <a:stretch/>
        </p:blipFill>
        <p:spPr>
          <a:xfrm>
            <a:off x="1207699" y="1834084"/>
            <a:ext cx="6158320" cy="4123110"/>
          </a:xfrm>
          <a:prstGeom prst="rect">
            <a:avLst/>
          </a:prstGeom>
        </p:spPr>
      </p:pic>
      <p:sp>
        <p:nvSpPr>
          <p:cNvPr id="9" name="TextBox 8">
            <a:extLst>
              <a:ext uri="{FF2B5EF4-FFF2-40B4-BE49-F238E27FC236}">
                <a16:creationId xmlns:a16="http://schemas.microsoft.com/office/drawing/2014/main" id="{6ED16184-60F4-115E-209B-29553AB85451}"/>
              </a:ext>
            </a:extLst>
          </p:cNvPr>
          <p:cNvSpPr txBox="1"/>
          <p:nvPr/>
        </p:nvSpPr>
        <p:spPr>
          <a:xfrm>
            <a:off x="2429902" y="1593357"/>
            <a:ext cx="706155" cy="369332"/>
          </a:xfrm>
          <a:prstGeom prst="rect">
            <a:avLst/>
          </a:prstGeom>
          <a:solidFill>
            <a:schemeClr val="bg1"/>
          </a:solidFill>
        </p:spPr>
        <p:txBody>
          <a:bodyPr wrap="none" rtlCol="0">
            <a:spAutoFit/>
          </a:bodyPr>
          <a:lstStyle/>
          <a:p>
            <a:r>
              <a:rPr lang="en-US"/>
              <a:t>Delay</a:t>
            </a:r>
          </a:p>
        </p:txBody>
      </p:sp>
      <p:sp>
        <p:nvSpPr>
          <p:cNvPr id="10" name="TextBox 9">
            <a:extLst>
              <a:ext uri="{FF2B5EF4-FFF2-40B4-BE49-F238E27FC236}">
                <a16:creationId xmlns:a16="http://schemas.microsoft.com/office/drawing/2014/main" id="{89DF6DE9-196F-6743-96F8-08B6BB41D369}"/>
              </a:ext>
            </a:extLst>
          </p:cNvPr>
          <p:cNvSpPr txBox="1"/>
          <p:nvPr/>
        </p:nvSpPr>
        <p:spPr>
          <a:xfrm>
            <a:off x="5408645" y="1563843"/>
            <a:ext cx="941283" cy="369332"/>
          </a:xfrm>
          <a:prstGeom prst="rect">
            <a:avLst/>
          </a:prstGeom>
          <a:solidFill>
            <a:schemeClr val="bg1"/>
          </a:solidFill>
        </p:spPr>
        <p:txBody>
          <a:bodyPr wrap="none" rtlCol="0">
            <a:spAutoFit/>
          </a:bodyPr>
          <a:lstStyle/>
          <a:p>
            <a:r>
              <a:rPr lang="en-US"/>
              <a:t>Doppler</a:t>
            </a:r>
          </a:p>
        </p:txBody>
      </p:sp>
      <p:sp>
        <p:nvSpPr>
          <p:cNvPr id="13" name="TextBox 12">
            <a:extLst>
              <a:ext uri="{FF2B5EF4-FFF2-40B4-BE49-F238E27FC236}">
                <a16:creationId xmlns:a16="http://schemas.microsoft.com/office/drawing/2014/main" id="{B989E43F-C1F5-1B6B-79F7-1A37976D82CF}"/>
              </a:ext>
            </a:extLst>
          </p:cNvPr>
          <p:cNvSpPr txBox="1"/>
          <p:nvPr/>
        </p:nvSpPr>
        <p:spPr>
          <a:xfrm>
            <a:off x="2479824" y="3775275"/>
            <a:ext cx="740908" cy="369332"/>
          </a:xfrm>
          <a:prstGeom prst="rect">
            <a:avLst/>
          </a:prstGeom>
          <a:solidFill>
            <a:schemeClr val="bg1"/>
          </a:solidFill>
        </p:spPr>
        <p:txBody>
          <a:bodyPr wrap="none" rtlCol="0">
            <a:spAutoFit/>
          </a:bodyPr>
          <a:lstStyle/>
          <a:p>
            <a:r>
              <a:rPr lang="en-US"/>
              <a:t>Phase</a:t>
            </a:r>
          </a:p>
        </p:txBody>
      </p:sp>
      <p:sp>
        <p:nvSpPr>
          <p:cNvPr id="14" name="TextBox 13">
            <a:extLst>
              <a:ext uri="{FF2B5EF4-FFF2-40B4-BE49-F238E27FC236}">
                <a16:creationId xmlns:a16="http://schemas.microsoft.com/office/drawing/2014/main" id="{44B369BE-4123-0CD2-2E21-BB027C6790D1}"/>
              </a:ext>
            </a:extLst>
          </p:cNvPr>
          <p:cNvSpPr txBox="1"/>
          <p:nvPr/>
        </p:nvSpPr>
        <p:spPr>
          <a:xfrm>
            <a:off x="5553265" y="3700586"/>
            <a:ext cx="748923" cy="369332"/>
          </a:xfrm>
          <a:prstGeom prst="rect">
            <a:avLst/>
          </a:prstGeom>
          <a:solidFill>
            <a:schemeClr val="bg1"/>
          </a:solidFill>
        </p:spPr>
        <p:txBody>
          <a:bodyPr wrap="none" rtlCol="0">
            <a:spAutoFit/>
          </a:bodyPr>
          <a:lstStyle/>
          <a:p>
            <a:r>
              <a:rPr lang="en-US" err="1"/>
              <a:t>SNRm</a:t>
            </a:r>
            <a:endParaRPr lang="en-US"/>
          </a:p>
        </p:txBody>
      </p:sp>
    </p:spTree>
    <p:extLst>
      <p:ext uri="{BB962C8B-B14F-4D97-AF65-F5344CB8AC3E}">
        <p14:creationId xmlns:p14="http://schemas.microsoft.com/office/powerpoint/2010/main" val="204797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graphs showing different colors&#10;&#10;Description automatically generated">
            <a:extLst>
              <a:ext uri="{FF2B5EF4-FFF2-40B4-BE49-F238E27FC236}">
                <a16:creationId xmlns:a16="http://schemas.microsoft.com/office/drawing/2014/main" id="{783BD833-26BB-2781-0936-115FD519137C}"/>
              </a:ext>
            </a:extLst>
          </p:cNvPr>
          <p:cNvPicPr>
            <a:picLocks noChangeAspect="1"/>
          </p:cNvPicPr>
          <p:nvPr/>
        </p:nvPicPr>
        <p:blipFill>
          <a:blip r:embed="rId2"/>
          <a:srcRect t="4116"/>
          <a:stretch/>
        </p:blipFill>
        <p:spPr>
          <a:xfrm>
            <a:off x="1178157" y="1690209"/>
            <a:ext cx="6168286" cy="4229343"/>
          </a:xfrm>
          <a:prstGeom prst="rect">
            <a:avLst/>
          </a:prstGeom>
        </p:spPr>
      </p:pic>
      <p:pic>
        <p:nvPicPr>
          <p:cNvPr id="4" name="Picture 3" descr="A graph and chart with a graph and a chart&#10;&#10;Description automatically generated with medium confidence">
            <a:extLst>
              <a:ext uri="{FF2B5EF4-FFF2-40B4-BE49-F238E27FC236}">
                <a16:creationId xmlns:a16="http://schemas.microsoft.com/office/drawing/2014/main" id="{5E980239-8FF1-4E46-9F8D-E2AF9A2F27C3}"/>
              </a:ext>
            </a:extLst>
          </p:cNvPr>
          <p:cNvPicPr>
            <a:picLocks noChangeAspect="1"/>
          </p:cNvPicPr>
          <p:nvPr/>
        </p:nvPicPr>
        <p:blipFill rotWithShape="1">
          <a:blip r:embed="rId3"/>
          <a:srcRect t="14728" r="49444"/>
          <a:stretch/>
        </p:blipFill>
        <p:spPr>
          <a:xfrm>
            <a:off x="7413349" y="2443902"/>
            <a:ext cx="4666529" cy="307159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464D963-0AF9-C4C8-CDA9-ED21B212A408}"/>
                  </a:ext>
                </a:extLst>
              </p:cNvPr>
              <p:cNvSpPr txBox="1"/>
              <p:nvPr/>
            </p:nvSpPr>
            <p:spPr>
              <a:xfrm>
                <a:off x="9746613" y="1966772"/>
                <a:ext cx="5374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𝜙</m:t>
                      </m:r>
                    </m:oMath>
                  </m:oMathPara>
                </a14:m>
                <a:endParaRPr lang="en-US"/>
              </a:p>
            </p:txBody>
          </p:sp>
        </mc:Choice>
        <mc:Fallback>
          <p:sp>
            <p:nvSpPr>
              <p:cNvPr id="5" name="TextBox 4">
                <a:extLst>
                  <a:ext uri="{FF2B5EF4-FFF2-40B4-BE49-F238E27FC236}">
                    <a16:creationId xmlns:a16="http://schemas.microsoft.com/office/drawing/2014/main" id="{1464D963-0AF9-C4C8-CDA9-ED21B212A408}"/>
                  </a:ext>
                </a:extLst>
              </p:cNvPr>
              <p:cNvSpPr txBox="1">
                <a:spLocks noRot="1" noChangeAspect="1" noMove="1" noResize="1" noEditPoints="1" noAdjustHandles="1" noChangeArrowheads="1" noChangeShapeType="1" noTextEdit="1"/>
              </p:cNvSpPr>
              <p:nvPr/>
            </p:nvSpPr>
            <p:spPr>
              <a:xfrm>
                <a:off x="9746613" y="1966772"/>
                <a:ext cx="537455" cy="369332"/>
              </a:xfrm>
              <a:prstGeom prst="rect">
                <a:avLst/>
              </a:prstGeom>
              <a:blipFill>
                <a:blip r:embed="rId4"/>
                <a:stretch>
                  <a:fillRect b="-1333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E2DCA62-22A2-B8F2-DDA5-D0FEBEEF835B}"/>
              </a:ext>
            </a:extLst>
          </p:cNvPr>
          <p:cNvSpPr txBox="1"/>
          <p:nvPr/>
        </p:nvSpPr>
        <p:spPr>
          <a:xfrm>
            <a:off x="2101323" y="789539"/>
            <a:ext cx="4537076" cy="461665"/>
          </a:xfrm>
          <a:prstGeom prst="rect">
            <a:avLst/>
          </a:prstGeom>
          <a:noFill/>
        </p:spPr>
        <p:txBody>
          <a:bodyPr wrap="none" rtlCol="0">
            <a:spAutoFit/>
          </a:bodyPr>
          <a:lstStyle/>
          <a:p>
            <a:r>
              <a:rPr lang="en-US" sz="2400"/>
              <a:t>Tracking a PRN that is not detected</a:t>
            </a:r>
          </a:p>
        </p:txBody>
      </p:sp>
      <p:sp>
        <p:nvSpPr>
          <p:cNvPr id="2" name="Slide Number Placeholder 1">
            <a:extLst>
              <a:ext uri="{FF2B5EF4-FFF2-40B4-BE49-F238E27FC236}">
                <a16:creationId xmlns:a16="http://schemas.microsoft.com/office/drawing/2014/main" id="{9BCCA28F-E899-256F-9DD3-21387F8EC787}"/>
              </a:ext>
            </a:extLst>
          </p:cNvPr>
          <p:cNvSpPr>
            <a:spLocks noGrp="1"/>
          </p:cNvSpPr>
          <p:nvPr>
            <p:ph type="sldNum" sz="quarter" idx="12"/>
          </p:nvPr>
        </p:nvSpPr>
        <p:spPr/>
        <p:txBody>
          <a:bodyPr/>
          <a:lstStyle/>
          <a:p>
            <a:fld id="{B72E91CA-9B22-2844-8E94-2A762C5288E7}" type="slidenum">
              <a:rPr lang="en-US" smtClean="0"/>
              <a:pPr/>
              <a:t>21</a:t>
            </a:fld>
            <a:endParaRPr lang="en-US"/>
          </a:p>
        </p:txBody>
      </p:sp>
      <p:sp>
        <p:nvSpPr>
          <p:cNvPr id="3" name="TextBox 2">
            <a:extLst>
              <a:ext uri="{FF2B5EF4-FFF2-40B4-BE49-F238E27FC236}">
                <a16:creationId xmlns:a16="http://schemas.microsoft.com/office/drawing/2014/main" id="{03D31009-497C-2737-DF67-55DD7DEB567B}"/>
              </a:ext>
            </a:extLst>
          </p:cNvPr>
          <p:cNvSpPr txBox="1"/>
          <p:nvPr/>
        </p:nvSpPr>
        <p:spPr>
          <a:xfrm>
            <a:off x="8636986" y="5571156"/>
            <a:ext cx="2100832" cy="369332"/>
          </a:xfrm>
          <a:prstGeom prst="rect">
            <a:avLst/>
          </a:prstGeom>
          <a:noFill/>
        </p:spPr>
        <p:txBody>
          <a:bodyPr wrap="none" rtlCol="0">
            <a:spAutoFit/>
          </a:bodyPr>
          <a:lstStyle/>
          <a:p>
            <a:r>
              <a:rPr lang="en-US"/>
              <a:t>Uniform distribution</a:t>
            </a:r>
          </a:p>
        </p:txBody>
      </p:sp>
      <p:sp>
        <p:nvSpPr>
          <p:cNvPr id="7" name="TextBox 6">
            <a:extLst>
              <a:ext uri="{FF2B5EF4-FFF2-40B4-BE49-F238E27FC236}">
                <a16:creationId xmlns:a16="http://schemas.microsoft.com/office/drawing/2014/main" id="{867F6898-2B8E-30B9-FA91-AAB9BFCAA527}"/>
              </a:ext>
            </a:extLst>
          </p:cNvPr>
          <p:cNvSpPr txBox="1"/>
          <p:nvPr/>
        </p:nvSpPr>
        <p:spPr>
          <a:xfrm>
            <a:off x="2429902" y="1593357"/>
            <a:ext cx="706155" cy="369332"/>
          </a:xfrm>
          <a:prstGeom prst="rect">
            <a:avLst/>
          </a:prstGeom>
          <a:solidFill>
            <a:schemeClr val="bg1"/>
          </a:solidFill>
        </p:spPr>
        <p:txBody>
          <a:bodyPr wrap="none" rtlCol="0">
            <a:spAutoFit/>
          </a:bodyPr>
          <a:lstStyle/>
          <a:p>
            <a:r>
              <a:rPr lang="en-US"/>
              <a:t>Delay</a:t>
            </a:r>
          </a:p>
        </p:txBody>
      </p:sp>
      <p:sp>
        <p:nvSpPr>
          <p:cNvPr id="8" name="TextBox 7">
            <a:extLst>
              <a:ext uri="{FF2B5EF4-FFF2-40B4-BE49-F238E27FC236}">
                <a16:creationId xmlns:a16="http://schemas.microsoft.com/office/drawing/2014/main" id="{98310119-CF94-DE18-BD87-26ABFFDA9023}"/>
              </a:ext>
            </a:extLst>
          </p:cNvPr>
          <p:cNvSpPr txBox="1"/>
          <p:nvPr/>
        </p:nvSpPr>
        <p:spPr>
          <a:xfrm>
            <a:off x="5408645" y="1597296"/>
            <a:ext cx="941283" cy="369332"/>
          </a:xfrm>
          <a:prstGeom prst="rect">
            <a:avLst/>
          </a:prstGeom>
          <a:solidFill>
            <a:schemeClr val="bg1"/>
          </a:solidFill>
        </p:spPr>
        <p:txBody>
          <a:bodyPr wrap="none" rtlCol="0">
            <a:spAutoFit/>
          </a:bodyPr>
          <a:lstStyle/>
          <a:p>
            <a:r>
              <a:rPr lang="en-US"/>
              <a:t>Doppler</a:t>
            </a:r>
          </a:p>
        </p:txBody>
      </p:sp>
      <p:sp>
        <p:nvSpPr>
          <p:cNvPr id="10" name="TextBox 9">
            <a:extLst>
              <a:ext uri="{FF2B5EF4-FFF2-40B4-BE49-F238E27FC236}">
                <a16:creationId xmlns:a16="http://schemas.microsoft.com/office/drawing/2014/main" id="{AEF57D5E-1ABF-F6F6-C275-6C879D185FFD}"/>
              </a:ext>
            </a:extLst>
          </p:cNvPr>
          <p:cNvSpPr txBox="1"/>
          <p:nvPr/>
        </p:nvSpPr>
        <p:spPr>
          <a:xfrm>
            <a:off x="2479824" y="3775275"/>
            <a:ext cx="740908" cy="369332"/>
          </a:xfrm>
          <a:prstGeom prst="rect">
            <a:avLst/>
          </a:prstGeom>
          <a:solidFill>
            <a:schemeClr val="bg1"/>
          </a:solidFill>
        </p:spPr>
        <p:txBody>
          <a:bodyPr wrap="none" rtlCol="0">
            <a:spAutoFit/>
          </a:bodyPr>
          <a:lstStyle/>
          <a:p>
            <a:r>
              <a:rPr lang="en-US"/>
              <a:t>Phase</a:t>
            </a:r>
          </a:p>
        </p:txBody>
      </p:sp>
      <p:sp>
        <p:nvSpPr>
          <p:cNvPr id="11" name="TextBox 10">
            <a:extLst>
              <a:ext uri="{FF2B5EF4-FFF2-40B4-BE49-F238E27FC236}">
                <a16:creationId xmlns:a16="http://schemas.microsoft.com/office/drawing/2014/main" id="{F88650A9-F62E-C8F3-9DB0-754D50FCB705}"/>
              </a:ext>
            </a:extLst>
          </p:cNvPr>
          <p:cNvSpPr txBox="1"/>
          <p:nvPr/>
        </p:nvSpPr>
        <p:spPr>
          <a:xfrm>
            <a:off x="5553265" y="3700586"/>
            <a:ext cx="748923" cy="369332"/>
          </a:xfrm>
          <a:prstGeom prst="rect">
            <a:avLst/>
          </a:prstGeom>
          <a:solidFill>
            <a:schemeClr val="bg1"/>
          </a:solidFill>
        </p:spPr>
        <p:txBody>
          <a:bodyPr wrap="none" rtlCol="0">
            <a:spAutoFit/>
          </a:bodyPr>
          <a:lstStyle/>
          <a:p>
            <a:r>
              <a:rPr lang="en-US" err="1"/>
              <a:t>SNRm</a:t>
            </a:r>
            <a:endParaRPr lang="en-US"/>
          </a:p>
        </p:txBody>
      </p:sp>
    </p:spTree>
    <p:extLst>
      <p:ext uri="{BB962C8B-B14F-4D97-AF65-F5344CB8AC3E}">
        <p14:creationId xmlns:p14="http://schemas.microsoft.com/office/powerpoint/2010/main" val="3037631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8529A1-6600-0B9A-D350-771D4946D24D}"/>
              </a:ext>
            </a:extLst>
          </p:cNvPr>
          <p:cNvSpPr txBox="1"/>
          <p:nvPr/>
        </p:nvSpPr>
        <p:spPr>
          <a:xfrm>
            <a:off x="1465489" y="212272"/>
            <a:ext cx="2574744" cy="584775"/>
          </a:xfrm>
          <a:prstGeom prst="rect">
            <a:avLst/>
          </a:prstGeom>
          <a:noFill/>
        </p:spPr>
        <p:txBody>
          <a:bodyPr wrap="none" rtlCol="0">
            <a:spAutoFit/>
          </a:bodyPr>
          <a:lstStyle/>
          <a:p>
            <a:r>
              <a:rPr lang="en-US" sz="3200"/>
              <a:t>4. Conclusions</a:t>
            </a:r>
          </a:p>
        </p:txBody>
      </p:sp>
      <p:sp>
        <p:nvSpPr>
          <p:cNvPr id="2" name="Slide Number Placeholder 1">
            <a:extLst>
              <a:ext uri="{FF2B5EF4-FFF2-40B4-BE49-F238E27FC236}">
                <a16:creationId xmlns:a16="http://schemas.microsoft.com/office/drawing/2014/main" id="{FAC2C07B-E9B8-D922-9B4F-E05DA22EB087}"/>
              </a:ext>
            </a:extLst>
          </p:cNvPr>
          <p:cNvSpPr>
            <a:spLocks noGrp="1"/>
          </p:cNvSpPr>
          <p:nvPr>
            <p:ph type="sldNum" sz="quarter" idx="12"/>
          </p:nvPr>
        </p:nvSpPr>
        <p:spPr/>
        <p:txBody>
          <a:bodyPr/>
          <a:lstStyle/>
          <a:p>
            <a:fld id="{B72E91CA-9B22-2844-8E94-2A762C5288E7}" type="slidenum">
              <a:rPr lang="en-US" smtClean="0"/>
              <a:pPr/>
              <a:t>22</a:t>
            </a:fld>
            <a:endParaRPr lang="en-US"/>
          </a:p>
        </p:txBody>
      </p:sp>
      <p:sp>
        <p:nvSpPr>
          <p:cNvPr id="4" name="TextBox 3">
            <a:extLst>
              <a:ext uri="{FF2B5EF4-FFF2-40B4-BE49-F238E27FC236}">
                <a16:creationId xmlns:a16="http://schemas.microsoft.com/office/drawing/2014/main" id="{AECC2671-8402-D1C2-CE0F-9EF5EC816B73}"/>
              </a:ext>
            </a:extLst>
          </p:cNvPr>
          <p:cNvSpPr txBox="1"/>
          <p:nvPr/>
        </p:nvSpPr>
        <p:spPr>
          <a:xfrm>
            <a:off x="1996070" y="1795346"/>
            <a:ext cx="9400478" cy="301621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000"/>
              <a:t>We built a USRP-</a:t>
            </a:r>
            <a:r>
              <a:rPr lang="en-US" sz="2000" err="1"/>
              <a:t>Gnuradio</a:t>
            </a:r>
            <a:r>
              <a:rPr lang="en-US" sz="2000"/>
              <a:t> based GPS receiver</a:t>
            </a:r>
          </a:p>
          <a:p>
            <a:pPr marL="285750" indent="-285750">
              <a:spcBef>
                <a:spcPts val="600"/>
              </a:spcBef>
              <a:buFont typeface="Arial" panose="020B0604020202020204" pitchFamily="34" charset="0"/>
              <a:buChar char="•"/>
            </a:pPr>
            <a:r>
              <a:rPr lang="en-US" sz="2000"/>
              <a:t>In the experiment, we managed to detect and track GPS satellite PRNs</a:t>
            </a:r>
          </a:p>
          <a:p>
            <a:pPr marL="285750" indent="-285750">
              <a:spcBef>
                <a:spcPts val="600"/>
              </a:spcBef>
              <a:buFont typeface="Arial" panose="020B0604020202020204" pitchFamily="34" charset="0"/>
              <a:buChar char="•"/>
            </a:pPr>
            <a:r>
              <a:rPr lang="en-US" sz="2000"/>
              <a:t>However, we do not have enough time to do the remote sensing application</a:t>
            </a:r>
          </a:p>
          <a:p>
            <a:pPr marL="285750" indent="-285750">
              <a:spcBef>
                <a:spcPts val="600"/>
              </a:spcBef>
              <a:buFont typeface="Arial" panose="020B0604020202020204" pitchFamily="34" charset="0"/>
              <a:buChar char="•"/>
            </a:pPr>
            <a:r>
              <a:rPr lang="en-US" sz="2000"/>
              <a:t>Also, the system is not suitable for remote sensing application</a:t>
            </a:r>
          </a:p>
          <a:p>
            <a:pPr marL="285750" indent="-285750">
              <a:spcBef>
                <a:spcPts val="600"/>
              </a:spcBef>
              <a:buFont typeface="Arial" panose="020B0604020202020204" pitchFamily="34" charset="0"/>
              <a:buChar char="•"/>
            </a:pPr>
            <a:r>
              <a:rPr lang="en-US" sz="2000"/>
              <a:t>Discussion: The USRP received signal is very noisy compared with other GPS receivers</a:t>
            </a:r>
          </a:p>
          <a:p>
            <a:pPr marL="742950" lvl="1" indent="-285750">
              <a:spcBef>
                <a:spcPts val="600"/>
              </a:spcBef>
              <a:buFont typeface="Arial" panose="020B0604020202020204" pitchFamily="34" charset="0"/>
              <a:buChar char="•"/>
            </a:pPr>
            <a:r>
              <a:rPr lang="en-US" sz="2000"/>
              <a:t>Noise figure might be too high – the system injects extra noise to the signal (filter, mixer, LNA…)</a:t>
            </a:r>
          </a:p>
          <a:p>
            <a:pPr marL="742950" lvl="1" indent="-285750">
              <a:spcBef>
                <a:spcPts val="600"/>
              </a:spcBef>
              <a:buFont typeface="Arial" panose="020B0604020202020204" pitchFamily="34" charset="0"/>
              <a:buChar char="•"/>
            </a:pPr>
            <a:r>
              <a:rPr lang="en-US" sz="2000"/>
              <a:t>Phase noise is too high – Local oscillator is not good</a:t>
            </a:r>
          </a:p>
        </p:txBody>
      </p:sp>
    </p:spTree>
    <p:extLst>
      <p:ext uri="{BB962C8B-B14F-4D97-AF65-F5344CB8AC3E}">
        <p14:creationId xmlns:p14="http://schemas.microsoft.com/office/powerpoint/2010/main" val="10497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8529A1-6600-0B9A-D350-771D4946D24D}"/>
              </a:ext>
            </a:extLst>
          </p:cNvPr>
          <p:cNvSpPr txBox="1"/>
          <p:nvPr/>
        </p:nvSpPr>
        <p:spPr>
          <a:xfrm>
            <a:off x="5589449" y="2118334"/>
            <a:ext cx="2202847" cy="1107996"/>
          </a:xfrm>
          <a:prstGeom prst="rect">
            <a:avLst/>
          </a:prstGeom>
          <a:noFill/>
        </p:spPr>
        <p:txBody>
          <a:bodyPr wrap="none" rtlCol="0">
            <a:spAutoFit/>
          </a:bodyPr>
          <a:lstStyle/>
          <a:p>
            <a:r>
              <a:rPr lang="en-US" sz="6600"/>
              <a:t>Q &amp; A</a:t>
            </a:r>
          </a:p>
        </p:txBody>
      </p:sp>
      <p:sp>
        <p:nvSpPr>
          <p:cNvPr id="2" name="Slide Number Placeholder 1">
            <a:extLst>
              <a:ext uri="{FF2B5EF4-FFF2-40B4-BE49-F238E27FC236}">
                <a16:creationId xmlns:a16="http://schemas.microsoft.com/office/drawing/2014/main" id="{7237DF7E-256D-7EEE-7DBC-36DA773BB9A7}"/>
              </a:ext>
            </a:extLst>
          </p:cNvPr>
          <p:cNvSpPr>
            <a:spLocks noGrp="1"/>
          </p:cNvSpPr>
          <p:nvPr>
            <p:ph type="sldNum" sz="quarter" idx="12"/>
          </p:nvPr>
        </p:nvSpPr>
        <p:spPr/>
        <p:txBody>
          <a:bodyPr/>
          <a:lstStyle/>
          <a:p>
            <a:fld id="{B72E91CA-9B22-2844-8E94-2A762C5288E7}" type="slidenum">
              <a:rPr lang="en-US" smtClean="0"/>
              <a:pPr/>
              <a:t>23</a:t>
            </a:fld>
            <a:endParaRPr lang="en-US"/>
          </a:p>
        </p:txBody>
      </p:sp>
    </p:spTree>
    <p:extLst>
      <p:ext uri="{BB962C8B-B14F-4D97-AF65-F5344CB8AC3E}">
        <p14:creationId xmlns:p14="http://schemas.microsoft.com/office/powerpoint/2010/main" val="1325641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914D-B81F-4913-0821-B64929B991C7}"/>
              </a:ext>
            </a:extLst>
          </p:cNvPr>
          <p:cNvSpPr>
            <a:spLocks noGrp="1"/>
          </p:cNvSpPr>
          <p:nvPr>
            <p:ph type="ctrTitle"/>
          </p:nvPr>
        </p:nvSpPr>
        <p:spPr/>
        <p:txBody>
          <a:bodyPr/>
          <a:lstStyle/>
          <a:p>
            <a:r>
              <a:rPr lang="en-US"/>
              <a:t>Tracking</a:t>
            </a:r>
          </a:p>
        </p:txBody>
      </p:sp>
      <p:sp>
        <p:nvSpPr>
          <p:cNvPr id="3" name="Subtitle 2">
            <a:extLst>
              <a:ext uri="{FF2B5EF4-FFF2-40B4-BE49-F238E27FC236}">
                <a16:creationId xmlns:a16="http://schemas.microsoft.com/office/drawing/2014/main" id="{98671B8F-EBBA-8486-C6D3-860F0D9FA2E2}"/>
              </a:ext>
            </a:extLst>
          </p:cNvPr>
          <p:cNvSpPr>
            <a:spLocks noGrp="1"/>
          </p:cNvSpPr>
          <p:nvPr>
            <p:ph type="subTitle" idx="1"/>
          </p:nvPr>
        </p:nvSpPr>
        <p:spPr/>
        <p:txBody>
          <a:bodyPr/>
          <a:lstStyle/>
          <a:p>
            <a:pPr marL="342900" indent="-342900">
              <a:buFont typeface="Arial" panose="020B0604020202020204" pitchFamily="34" charset="0"/>
              <a:buChar char="•"/>
            </a:pPr>
            <a:r>
              <a:rPr lang="en-US"/>
              <a:t>Given the estimate delay and doppler in the 1</a:t>
            </a:r>
            <a:r>
              <a:rPr lang="en-US" baseline="30000"/>
              <a:t>st</a:t>
            </a:r>
            <a:r>
              <a:rPr lang="en-US"/>
              <a:t> </a:t>
            </a:r>
            <a:r>
              <a:rPr lang="en-US" err="1"/>
              <a:t>ms</a:t>
            </a:r>
            <a:r>
              <a:rPr lang="en-US"/>
              <a:t> </a:t>
            </a:r>
            <a:r>
              <a:rPr lang="en-US" err="1"/>
              <a:t>xcorr</a:t>
            </a:r>
            <a:r>
              <a:rPr lang="en-US"/>
              <a:t>, the receiver knows where the signal is</a:t>
            </a:r>
          </a:p>
          <a:p>
            <a:pPr marL="342900" indent="-342900">
              <a:buFont typeface="Arial" panose="020B0604020202020204" pitchFamily="34" charset="0"/>
              <a:buChar char="•"/>
            </a:pPr>
            <a:r>
              <a:rPr lang="en-US"/>
              <a:t>Use phase lock loop (PLL), frequency lock loop (FLL), delay lock loop (DLL) to lock on the signal</a:t>
            </a:r>
          </a:p>
          <a:p>
            <a:pPr marL="800100" lvl="1" indent="-342900" algn="l">
              <a:buFont typeface="Arial" panose="020B0604020202020204" pitchFamily="34" charset="0"/>
              <a:buChar char="•"/>
            </a:pPr>
            <a:r>
              <a:rPr lang="en-US"/>
              <a:t>They are feed back loops to the local oscillator &amp; correlation delay &amp; phase shifter</a:t>
            </a:r>
          </a:p>
          <a:p>
            <a:pPr marL="800100" lvl="1" indent="-342900" algn="l">
              <a:buFont typeface="Arial" panose="020B0604020202020204" pitchFamily="34" charset="0"/>
              <a:buChar char="•"/>
            </a:pPr>
            <a:r>
              <a:rPr lang="en-US"/>
              <a:t>Use a cost function to estimate their bias, use PI control to feedback</a:t>
            </a:r>
          </a:p>
          <a:p>
            <a:pPr marL="800100" lvl="1" indent="-342900" algn="l">
              <a:buFont typeface="Arial" panose="020B0604020202020204" pitchFamily="34" charset="0"/>
              <a:buChar char="•"/>
            </a:pPr>
            <a:r>
              <a:rPr lang="en-US"/>
              <a:t>Adjust the delay, doppler, phase in the next loop</a:t>
            </a:r>
          </a:p>
          <a:p>
            <a:pPr marL="800100" lvl="1" indent="-342900" algn="l">
              <a:buFont typeface="Arial" panose="020B0604020202020204" pitchFamily="34" charset="0"/>
              <a:buChar char="•"/>
            </a:pPr>
            <a:r>
              <a:rPr lang="en-US"/>
              <a:t>Cold starts search for N delay * M doppler space, tracking only do 3 delay and 1 frequency search</a:t>
            </a:r>
          </a:p>
          <a:p>
            <a:pPr marL="800100" lvl="1" indent="-342900" algn="l">
              <a:buFont typeface="Arial" panose="020B0604020202020204" pitchFamily="34" charset="0"/>
              <a:buChar char="•"/>
            </a:pPr>
            <a:r>
              <a:rPr lang="en-US"/>
              <a:t>This achieves real-time tracking</a:t>
            </a:r>
          </a:p>
          <a:p>
            <a:pPr marL="342900" indent="-342900">
              <a:buFont typeface="Arial" panose="020B0604020202020204" pitchFamily="34" charset="0"/>
              <a:buChar char="•"/>
            </a:pPr>
            <a:r>
              <a:rPr lang="en-US"/>
              <a:t>Phase lock? The carrier phase changes continuously, so we will see rotation in constellation plot. To parse the </a:t>
            </a:r>
            <a:r>
              <a:rPr lang="en-US" err="1"/>
              <a:t>bpsk</a:t>
            </a:r>
            <a:r>
              <a:rPr lang="en-US"/>
              <a:t> modulation of navigation bit correctly, we need to compensate the phase.</a:t>
            </a:r>
          </a:p>
          <a:p>
            <a:pPr marL="342900" indent="-34290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02E82CB9-5400-C73E-6F77-1330C3EB3B26}"/>
              </a:ext>
            </a:extLst>
          </p:cNvPr>
          <p:cNvSpPr>
            <a:spLocks noGrp="1"/>
          </p:cNvSpPr>
          <p:nvPr>
            <p:ph type="sldNum" sz="quarter" idx="12"/>
          </p:nvPr>
        </p:nvSpPr>
        <p:spPr/>
        <p:txBody>
          <a:bodyPr/>
          <a:lstStyle/>
          <a:p>
            <a:fld id="{B72E91CA-9B22-2844-8E94-2A762C5288E7}" type="slidenum">
              <a:rPr lang="en-US" smtClean="0"/>
              <a:pPr/>
              <a:t>24</a:t>
            </a:fld>
            <a:endParaRPr lang="en-US"/>
          </a:p>
        </p:txBody>
      </p:sp>
    </p:spTree>
    <p:extLst>
      <p:ext uri="{BB962C8B-B14F-4D97-AF65-F5344CB8AC3E}">
        <p14:creationId xmlns:p14="http://schemas.microsoft.com/office/powerpoint/2010/main" val="1335082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表, 条形图, 直方图&#10;&#10;已自动生成说明">
            <a:extLst>
              <a:ext uri="{FF2B5EF4-FFF2-40B4-BE49-F238E27FC236}">
                <a16:creationId xmlns:a16="http://schemas.microsoft.com/office/drawing/2014/main" id="{C71B8163-08EC-9923-B774-D06EE19ACCB5}"/>
              </a:ext>
            </a:extLst>
          </p:cNvPr>
          <p:cNvPicPr>
            <a:picLocks noChangeAspect="1"/>
          </p:cNvPicPr>
          <p:nvPr/>
        </p:nvPicPr>
        <p:blipFill>
          <a:blip r:embed="rId2"/>
          <a:stretch>
            <a:fillRect/>
          </a:stretch>
        </p:blipFill>
        <p:spPr>
          <a:xfrm>
            <a:off x="3050645" y="1145192"/>
            <a:ext cx="7191375" cy="4543425"/>
          </a:xfrm>
          <a:prstGeom prst="rect">
            <a:avLst/>
          </a:prstGeom>
        </p:spPr>
      </p:pic>
      <p:sp>
        <p:nvSpPr>
          <p:cNvPr id="7" name="文本框 6">
            <a:extLst>
              <a:ext uri="{FF2B5EF4-FFF2-40B4-BE49-F238E27FC236}">
                <a16:creationId xmlns:a16="http://schemas.microsoft.com/office/drawing/2014/main" id="{1BE51036-A1EF-8CA5-DDCC-AB50F42C5FD8}"/>
              </a:ext>
            </a:extLst>
          </p:cNvPr>
          <p:cNvSpPr txBox="1"/>
          <p:nvPr/>
        </p:nvSpPr>
        <p:spPr>
          <a:xfrm>
            <a:off x="4810166" y="5747547"/>
            <a:ext cx="367453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CN" sz="2000">
                <a:ea typeface="Calibri"/>
                <a:cs typeface="Calibri"/>
              </a:rPr>
              <a:t>One period: 1023 bits</a:t>
            </a:r>
            <a:endParaRPr lang="en-US" altLang="zh-CN">
              <a:ea typeface="等线" panose="02010600030101010101" pitchFamily="2" charset="-122"/>
              <a:cs typeface="Calibri"/>
            </a:endParaRPr>
          </a:p>
          <a:p>
            <a:pPr algn="ctr"/>
            <a:r>
              <a:rPr lang="en-US" altLang="zh-CN" sz="2000">
                <a:ea typeface="Calibri"/>
                <a:cs typeface="Calibri"/>
              </a:rPr>
              <a:t>Chipping rate: 1023 Kbps</a:t>
            </a:r>
            <a:endParaRPr lang="en-US" altLang="zh-CN">
              <a:ea typeface="等线"/>
              <a:cs typeface="Calibri"/>
            </a:endParaRPr>
          </a:p>
          <a:p>
            <a:pPr algn="ctr"/>
            <a:r>
              <a:rPr lang="en-US" altLang="zh-CN" sz="2000">
                <a:ea typeface="Calibri"/>
                <a:cs typeface="Calibri"/>
              </a:rPr>
              <a:t>Every period lasts 1 </a:t>
            </a:r>
            <a:r>
              <a:rPr lang="en-US" altLang="zh-CN" sz="2000" err="1">
                <a:ea typeface="Calibri"/>
                <a:cs typeface="Calibri"/>
              </a:rPr>
              <a:t>ms</a:t>
            </a:r>
            <a:endParaRPr lang="en-US" altLang="zh-CN">
              <a:ea typeface="等线"/>
              <a:cs typeface="Calibri"/>
            </a:endParaRPr>
          </a:p>
        </p:txBody>
      </p:sp>
      <p:sp>
        <p:nvSpPr>
          <p:cNvPr id="9" name="TextBox 1">
            <a:extLst>
              <a:ext uri="{FF2B5EF4-FFF2-40B4-BE49-F238E27FC236}">
                <a16:creationId xmlns:a16="http://schemas.microsoft.com/office/drawing/2014/main" id="{6755DED3-C58D-5DB0-8D40-4FC96AA2AE21}"/>
              </a:ext>
            </a:extLst>
          </p:cNvPr>
          <p:cNvSpPr txBox="1"/>
          <p:nvPr/>
        </p:nvSpPr>
        <p:spPr>
          <a:xfrm>
            <a:off x="1341815" y="258384"/>
            <a:ext cx="4858574" cy="892552"/>
          </a:xfrm>
          <a:prstGeom prst="rect">
            <a:avLst/>
          </a:prstGeom>
          <a:noFill/>
        </p:spPr>
        <p:txBody>
          <a:bodyPr wrap="none" lIns="91440" tIns="45720" rIns="91440" bIns="45720" rtlCol="0" anchor="t">
            <a:spAutoFit/>
          </a:bodyPr>
          <a:lstStyle/>
          <a:p>
            <a:r>
              <a:rPr lang="en-US" sz="2800"/>
              <a:t>PRN code – L1 civil ranging code</a:t>
            </a:r>
            <a:endParaRPr lang="zh-CN" altLang="en-US">
              <a:ea typeface="等线" panose="02010600030101010101" pitchFamily="2" charset="-122"/>
            </a:endParaRPr>
          </a:p>
          <a:p>
            <a:r>
              <a:rPr lang="zh-CN" altLang="en-US" sz="2400">
                <a:ea typeface="等线"/>
                <a:cs typeface="Calibri"/>
              </a:rPr>
              <a:t>C/A Code – Gold Code</a:t>
            </a:r>
          </a:p>
        </p:txBody>
      </p:sp>
      <p:sp>
        <p:nvSpPr>
          <p:cNvPr id="2" name="Slide Number Placeholder 1">
            <a:extLst>
              <a:ext uri="{FF2B5EF4-FFF2-40B4-BE49-F238E27FC236}">
                <a16:creationId xmlns:a16="http://schemas.microsoft.com/office/drawing/2014/main" id="{3DC5BE18-00F6-3766-88CD-2574CC5BA329}"/>
              </a:ext>
            </a:extLst>
          </p:cNvPr>
          <p:cNvSpPr>
            <a:spLocks noGrp="1"/>
          </p:cNvSpPr>
          <p:nvPr>
            <p:ph type="sldNum" sz="quarter" idx="12"/>
          </p:nvPr>
        </p:nvSpPr>
        <p:spPr/>
        <p:txBody>
          <a:bodyPr/>
          <a:lstStyle/>
          <a:p>
            <a:fld id="{B72E91CA-9B22-2844-8E94-2A762C5288E7}" type="slidenum">
              <a:rPr lang="en-US" smtClean="0"/>
              <a:pPr/>
              <a:t>25</a:t>
            </a:fld>
            <a:endParaRPr lang="en-US"/>
          </a:p>
        </p:txBody>
      </p:sp>
    </p:spTree>
    <p:extLst>
      <p:ext uri="{BB962C8B-B14F-4D97-AF65-F5344CB8AC3E}">
        <p14:creationId xmlns:p14="http://schemas.microsoft.com/office/powerpoint/2010/main" val="190686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D3C8-C20D-AE4E-94C6-F1392E24A290}"/>
              </a:ext>
            </a:extLst>
          </p:cNvPr>
          <p:cNvSpPr>
            <a:spLocks noGrp="1"/>
          </p:cNvSpPr>
          <p:nvPr>
            <p:ph type="ctrTitle"/>
          </p:nvPr>
        </p:nvSpPr>
        <p:spPr/>
        <p:txBody>
          <a:bodyPr/>
          <a:lstStyle/>
          <a:p>
            <a:r>
              <a:rPr lang="en-US" sz="4000"/>
              <a:t>1. GPS Background</a:t>
            </a:r>
          </a:p>
        </p:txBody>
      </p:sp>
      <p:pic>
        <p:nvPicPr>
          <p:cNvPr id="3" name="Picture 2" descr="How Does GPS Work? | NASA Space Place – NASA Science for Kids">
            <a:extLst>
              <a:ext uri="{FF2B5EF4-FFF2-40B4-BE49-F238E27FC236}">
                <a16:creationId xmlns:a16="http://schemas.microsoft.com/office/drawing/2014/main" id="{72282180-7A95-74D9-11DE-30C935F7D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600" y="1798304"/>
            <a:ext cx="4494489" cy="44944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221E45-3378-697C-1A56-5228060BE5D5}"/>
              </a:ext>
            </a:extLst>
          </p:cNvPr>
          <p:cNvSpPr txBox="1"/>
          <p:nvPr/>
        </p:nvSpPr>
        <p:spPr>
          <a:xfrm>
            <a:off x="6410600" y="1258523"/>
            <a:ext cx="4221220" cy="523220"/>
          </a:xfrm>
          <a:prstGeom prst="rect">
            <a:avLst/>
          </a:prstGeom>
          <a:noFill/>
        </p:spPr>
        <p:txBody>
          <a:bodyPr wrap="none" rtlCol="0">
            <a:spAutoFit/>
          </a:bodyPr>
          <a:lstStyle/>
          <a:p>
            <a:r>
              <a:rPr lang="en-US" sz="2800"/>
              <a:t>GPS Application: Navigation</a:t>
            </a:r>
          </a:p>
        </p:txBody>
      </p:sp>
      <p:pic>
        <p:nvPicPr>
          <p:cNvPr id="5" name="Picture 4" descr="Garmin 010-00970-00 eTrex 10 Worldwide Handheld GPS Navigator">
            <a:extLst>
              <a:ext uri="{FF2B5EF4-FFF2-40B4-BE49-F238E27FC236}">
                <a16:creationId xmlns:a16="http://schemas.microsoft.com/office/drawing/2014/main" id="{A73DB265-D6C2-6644-0B76-DE5FDC4CC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3616" y="4395458"/>
            <a:ext cx="1102089" cy="19504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3D4381-5609-CDAF-B1A5-BD0A6BB5AE32}"/>
              </a:ext>
            </a:extLst>
          </p:cNvPr>
          <p:cNvSpPr txBox="1"/>
          <p:nvPr/>
        </p:nvSpPr>
        <p:spPr>
          <a:xfrm>
            <a:off x="6360266" y="6292793"/>
            <a:ext cx="2755883" cy="261610"/>
          </a:xfrm>
          <a:prstGeom prst="rect">
            <a:avLst/>
          </a:prstGeom>
          <a:noFill/>
        </p:spPr>
        <p:txBody>
          <a:bodyPr wrap="none" rtlCol="0">
            <a:spAutoFit/>
          </a:bodyPr>
          <a:lstStyle/>
          <a:p>
            <a:r>
              <a:rPr lang="en-US" sz="1100"/>
              <a:t>Source: https://spaceplace.nasa.gov/gps/en/</a:t>
            </a:r>
          </a:p>
        </p:txBody>
      </p:sp>
      <p:sp>
        <p:nvSpPr>
          <p:cNvPr id="7" name="TextBox 6">
            <a:extLst>
              <a:ext uri="{FF2B5EF4-FFF2-40B4-BE49-F238E27FC236}">
                <a16:creationId xmlns:a16="http://schemas.microsoft.com/office/drawing/2014/main" id="{CDD18460-9FA7-F6EC-1BFD-B54173247F7F}"/>
              </a:ext>
            </a:extLst>
          </p:cNvPr>
          <p:cNvSpPr txBox="1"/>
          <p:nvPr/>
        </p:nvSpPr>
        <p:spPr>
          <a:xfrm>
            <a:off x="1430260" y="2104222"/>
            <a:ext cx="4788073" cy="380104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a:t>Positioning a receiver</a:t>
            </a:r>
          </a:p>
          <a:p>
            <a:pPr marL="285750" indent="-285750">
              <a:spcBef>
                <a:spcPts val="600"/>
              </a:spcBef>
              <a:buFont typeface="Arial" panose="020B0604020202020204" pitchFamily="34" charset="0"/>
              <a:buChar char="•"/>
            </a:pPr>
            <a:r>
              <a:rPr lang="en-US"/>
              <a:t>Idea behind it</a:t>
            </a:r>
          </a:p>
          <a:p>
            <a:pPr marL="742950" lvl="1" indent="-285750">
              <a:spcBef>
                <a:spcPts val="600"/>
              </a:spcBef>
              <a:buFont typeface="Arial" panose="020B0604020202020204" pitchFamily="34" charset="0"/>
              <a:buChar char="•"/>
            </a:pPr>
            <a:r>
              <a:rPr lang="en-US"/>
              <a:t>We want to solve for x, y, z for a location</a:t>
            </a:r>
          </a:p>
          <a:p>
            <a:pPr marL="742950" lvl="1" indent="-285750">
              <a:spcBef>
                <a:spcPts val="600"/>
              </a:spcBef>
              <a:buFont typeface="Arial" panose="020B0604020202020204" pitchFamily="34" charset="0"/>
              <a:buChar char="•"/>
            </a:pPr>
            <a:r>
              <a:rPr lang="en-US"/>
              <a:t>It requires at least 3 satellites  locations &amp; delay of signal propagation (If considering time bias, then need 4)</a:t>
            </a:r>
          </a:p>
          <a:p>
            <a:pPr marL="742950" lvl="1" indent="-285750">
              <a:spcBef>
                <a:spcPts val="600"/>
              </a:spcBef>
              <a:buFont typeface="Arial" panose="020B0604020202020204" pitchFamily="34" charset="0"/>
              <a:buChar char="•"/>
            </a:pPr>
            <a:r>
              <a:rPr lang="en-US"/>
              <a:t>Each satellite transmits its ephemeris info to ground receiver</a:t>
            </a:r>
          </a:p>
          <a:p>
            <a:pPr marL="742950" lvl="1" indent="-285750">
              <a:spcBef>
                <a:spcPts val="600"/>
              </a:spcBef>
              <a:buFont typeface="Arial" panose="020B0604020202020204" pitchFamily="34" charset="0"/>
              <a:buChar char="•"/>
            </a:pPr>
            <a:r>
              <a:rPr lang="en-US"/>
              <a:t>Ground receiver parses the ephemeris info and calculates its position</a:t>
            </a:r>
          </a:p>
          <a:p>
            <a:endParaRPr lang="en-US"/>
          </a:p>
          <a:p>
            <a:endParaRPr lang="en-US"/>
          </a:p>
        </p:txBody>
      </p:sp>
      <p:sp>
        <p:nvSpPr>
          <p:cNvPr id="8" name="Slide Number Placeholder 7">
            <a:extLst>
              <a:ext uri="{FF2B5EF4-FFF2-40B4-BE49-F238E27FC236}">
                <a16:creationId xmlns:a16="http://schemas.microsoft.com/office/drawing/2014/main" id="{16E1880C-2C0D-3C78-1AF5-1B082AF23CB3}"/>
              </a:ext>
            </a:extLst>
          </p:cNvPr>
          <p:cNvSpPr>
            <a:spLocks noGrp="1"/>
          </p:cNvSpPr>
          <p:nvPr>
            <p:ph type="sldNum" sz="quarter" idx="12"/>
          </p:nvPr>
        </p:nvSpPr>
        <p:spPr/>
        <p:txBody>
          <a:bodyPr/>
          <a:lstStyle/>
          <a:p>
            <a:fld id="{B72E91CA-9B22-2844-8E94-2A762C5288E7}" type="slidenum">
              <a:rPr lang="en-US" smtClean="0"/>
              <a:pPr/>
              <a:t>3</a:t>
            </a:fld>
            <a:endParaRPr lang="en-US"/>
          </a:p>
        </p:txBody>
      </p:sp>
    </p:spTree>
    <p:extLst>
      <p:ext uri="{BB962C8B-B14F-4D97-AF65-F5344CB8AC3E}">
        <p14:creationId xmlns:p14="http://schemas.microsoft.com/office/powerpoint/2010/main" val="3965748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AF1D2E9-BC40-A9F6-27C5-EEC4A7E7F94D}"/>
              </a:ext>
            </a:extLst>
          </p:cNvPr>
          <p:cNvGrpSpPr/>
          <p:nvPr/>
        </p:nvGrpSpPr>
        <p:grpSpPr>
          <a:xfrm>
            <a:off x="1854642" y="1408336"/>
            <a:ext cx="9435625" cy="1149636"/>
            <a:chOff x="1843625" y="1374532"/>
            <a:chExt cx="9435625" cy="1149636"/>
          </a:xfrm>
        </p:grpSpPr>
        <p:sp>
          <p:nvSpPr>
            <p:cNvPr id="7" name="Right Brace 6">
              <a:extLst>
                <a:ext uri="{FF2B5EF4-FFF2-40B4-BE49-F238E27FC236}">
                  <a16:creationId xmlns:a16="http://schemas.microsoft.com/office/drawing/2014/main" id="{7474CC1C-0EC2-81F9-99C9-1D43BD3CD7C6}"/>
                </a:ext>
              </a:extLst>
            </p:cNvPr>
            <p:cNvSpPr/>
            <p:nvPr/>
          </p:nvSpPr>
          <p:spPr>
            <a:xfrm rot="16200000">
              <a:off x="4456614" y="-788483"/>
              <a:ext cx="269421" cy="4595452"/>
            </a:xfrm>
            <a:prstGeom prst="righ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2">
              <a:extLst>
                <a:ext uri="{FF2B5EF4-FFF2-40B4-BE49-F238E27FC236}">
                  <a16:creationId xmlns:a16="http://schemas.microsoft.com/office/drawing/2014/main" id="{00FADA9F-7872-316C-140A-D2AD656951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765" r="14394"/>
            <a:stretch/>
          </p:blipFill>
          <p:spPr bwMode="auto">
            <a:xfrm>
              <a:off x="1843625" y="1769148"/>
              <a:ext cx="5463411" cy="53369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25B20E8-1106-6CF2-D311-EEA2D210C055}"/>
                </a:ext>
              </a:extLst>
            </p:cNvPr>
            <p:cNvSpPr txBox="1"/>
            <p:nvPr/>
          </p:nvSpPr>
          <p:spPr>
            <a:xfrm>
              <a:off x="2090057" y="2138148"/>
              <a:ext cx="575799" cy="369332"/>
            </a:xfrm>
            <a:prstGeom prst="rect">
              <a:avLst/>
            </a:prstGeom>
            <a:noFill/>
          </p:spPr>
          <p:txBody>
            <a:bodyPr wrap="none" rtlCol="0">
              <a:spAutoFit/>
            </a:bodyPr>
            <a:lstStyle/>
            <a:p>
              <a:r>
                <a:rPr lang="en-US"/>
                <a:t>1ms</a:t>
              </a:r>
            </a:p>
          </p:txBody>
        </p:sp>
        <p:sp>
          <p:nvSpPr>
            <p:cNvPr id="12" name="TextBox 11">
              <a:extLst>
                <a:ext uri="{FF2B5EF4-FFF2-40B4-BE49-F238E27FC236}">
                  <a16:creationId xmlns:a16="http://schemas.microsoft.com/office/drawing/2014/main" id="{5EFBC39C-F0AA-4DB0-11A9-1049CE3E6961}"/>
                </a:ext>
              </a:extLst>
            </p:cNvPr>
            <p:cNvSpPr txBox="1"/>
            <p:nvPr/>
          </p:nvSpPr>
          <p:spPr>
            <a:xfrm>
              <a:off x="6597886" y="2154836"/>
              <a:ext cx="575799" cy="369332"/>
            </a:xfrm>
            <a:prstGeom prst="rect">
              <a:avLst/>
            </a:prstGeom>
            <a:noFill/>
          </p:spPr>
          <p:txBody>
            <a:bodyPr wrap="none" rtlCol="0">
              <a:spAutoFit/>
            </a:bodyPr>
            <a:lstStyle/>
            <a:p>
              <a:r>
                <a:rPr lang="en-US"/>
                <a:t>1ms</a:t>
              </a:r>
            </a:p>
          </p:txBody>
        </p:sp>
        <p:sp>
          <p:nvSpPr>
            <p:cNvPr id="13" name="TextBox 12">
              <a:extLst>
                <a:ext uri="{FF2B5EF4-FFF2-40B4-BE49-F238E27FC236}">
                  <a16:creationId xmlns:a16="http://schemas.microsoft.com/office/drawing/2014/main" id="{80ABB7B9-4EC7-11A2-C6CB-B50C3C64DE5F}"/>
                </a:ext>
              </a:extLst>
            </p:cNvPr>
            <p:cNvSpPr txBox="1"/>
            <p:nvPr/>
          </p:nvSpPr>
          <p:spPr>
            <a:xfrm>
              <a:off x="7368051" y="2152431"/>
              <a:ext cx="3911199" cy="369332"/>
            </a:xfrm>
            <a:prstGeom prst="rect">
              <a:avLst/>
            </a:prstGeom>
            <a:noFill/>
          </p:spPr>
          <p:txBody>
            <a:bodyPr wrap="none" rtlCol="0">
              <a:spAutoFit/>
            </a:bodyPr>
            <a:lstStyle/>
            <a:p>
              <a:r>
                <a:rPr lang="en-US"/>
                <a:t>20ms, 20 PRN cycles for 1 navigation bit</a:t>
              </a:r>
            </a:p>
          </p:txBody>
        </p:sp>
      </p:grpSp>
      <p:pic>
        <p:nvPicPr>
          <p:cNvPr id="1026" name="Picture 2">
            <a:extLst>
              <a:ext uri="{FF2B5EF4-FFF2-40B4-BE49-F238E27FC236}">
                <a16:creationId xmlns:a16="http://schemas.microsoft.com/office/drawing/2014/main" id="{154A808D-1080-24F7-90EF-B84E60F7C0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765"/>
          <a:stretch/>
        </p:blipFill>
        <p:spPr bwMode="auto">
          <a:xfrm>
            <a:off x="3872866" y="812526"/>
            <a:ext cx="7803046" cy="6525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CDB2D2-2CB6-1801-9626-E1B312F378B1}"/>
              </a:ext>
            </a:extLst>
          </p:cNvPr>
          <p:cNvSpPr txBox="1"/>
          <p:nvPr/>
        </p:nvSpPr>
        <p:spPr>
          <a:xfrm>
            <a:off x="2949389" y="141674"/>
            <a:ext cx="5729582" cy="369332"/>
          </a:xfrm>
          <a:prstGeom prst="rect">
            <a:avLst/>
          </a:prstGeom>
          <a:noFill/>
        </p:spPr>
        <p:txBody>
          <a:bodyPr wrap="none" rtlCol="0">
            <a:spAutoFit/>
          </a:bodyPr>
          <a:lstStyle/>
          <a:p>
            <a:r>
              <a:rPr lang="en-US"/>
              <a:t>GPS transmits message bits: BPSK, 50 bps, or 1 bit for 20 </a:t>
            </a:r>
            <a:r>
              <a:rPr lang="en-US" err="1"/>
              <a:t>ms</a:t>
            </a:r>
            <a:endParaRPr lang="en-US"/>
          </a:p>
        </p:txBody>
      </p:sp>
      <p:sp>
        <p:nvSpPr>
          <p:cNvPr id="6" name="TextBox 5">
            <a:extLst>
              <a:ext uri="{FF2B5EF4-FFF2-40B4-BE49-F238E27FC236}">
                <a16:creationId xmlns:a16="http://schemas.microsoft.com/office/drawing/2014/main" id="{27C0624F-4A14-E44E-3068-EF704769A354}"/>
              </a:ext>
            </a:extLst>
          </p:cNvPr>
          <p:cNvSpPr txBox="1"/>
          <p:nvPr/>
        </p:nvSpPr>
        <p:spPr>
          <a:xfrm>
            <a:off x="2022819" y="2541284"/>
            <a:ext cx="9267448" cy="347787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a:t>However, due to channel effects …</a:t>
            </a:r>
          </a:p>
          <a:p>
            <a:pPr marL="742950" lvl="1" indent="-285750">
              <a:spcBef>
                <a:spcPts val="600"/>
              </a:spcBef>
              <a:buFont typeface="Arial" panose="020B0604020202020204" pitchFamily="34" charset="0"/>
              <a:buChar char="•"/>
            </a:pPr>
            <a:r>
              <a:rPr lang="en-US"/>
              <a:t>Delay</a:t>
            </a:r>
          </a:p>
          <a:p>
            <a:pPr marL="742950" lvl="1" indent="-285750">
              <a:spcBef>
                <a:spcPts val="600"/>
              </a:spcBef>
              <a:buFont typeface="Arial" panose="020B0604020202020204" pitchFamily="34" charset="0"/>
              <a:buChar char="•"/>
            </a:pPr>
            <a:r>
              <a:rPr lang="en-US"/>
              <a:t>Doppler frequency shift </a:t>
            </a:r>
          </a:p>
          <a:p>
            <a:pPr marL="742950" lvl="1" indent="-285750">
              <a:spcBef>
                <a:spcPts val="600"/>
              </a:spcBef>
              <a:buFont typeface="Arial" panose="020B0604020202020204" pitchFamily="34" charset="0"/>
              <a:buChar char="•"/>
            </a:pPr>
            <a:r>
              <a:rPr lang="en-US"/>
              <a:t>Noise</a:t>
            </a:r>
          </a:p>
          <a:p>
            <a:pPr marL="285750" indent="-285750">
              <a:spcBef>
                <a:spcPts val="600"/>
              </a:spcBef>
              <a:buFont typeface="Arial" panose="020B0604020202020204" pitchFamily="34" charset="0"/>
              <a:buChar char="•"/>
            </a:pPr>
            <a:r>
              <a:rPr lang="en-US"/>
              <a:t>we need to </a:t>
            </a:r>
            <a:r>
              <a:rPr lang="en-US" u="sng"/>
              <a:t>estimate timing/frequency</a:t>
            </a:r>
            <a:r>
              <a:rPr lang="en-US"/>
              <a:t> (recall what we learned in class!) at the receiver to correctly receive GPS message bits</a:t>
            </a:r>
          </a:p>
          <a:p>
            <a:pPr marL="285750" indent="-285750">
              <a:spcBef>
                <a:spcPts val="600"/>
              </a:spcBef>
              <a:buFont typeface="Arial" panose="020B0604020202020204" pitchFamily="34" charset="0"/>
              <a:buChar char="•"/>
            </a:pPr>
            <a:r>
              <a:rPr lang="en-US"/>
              <a:t>Use </a:t>
            </a:r>
            <a:r>
              <a:rPr lang="en-US" u="sng"/>
              <a:t>Pseudo Random Noise (PRN) </a:t>
            </a:r>
            <a:r>
              <a:rPr lang="en-US"/>
              <a:t>codes!</a:t>
            </a:r>
          </a:p>
          <a:p>
            <a:pPr marL="742950" lvl="1" indent="-285750">
              <a:spcBef>
                <a:spcPts val="600"/>
              </a:spcBef>
              <a:buFont typeface="Arial" panose="020B0604020202020204" pitchFamily="34" charset="0"/>
              <a:buChar char="•"/>
            </a:pPr>
            <a:r>
              <a:rPr lang="en-US"/>
              <a:t>32 GPS satellites are assigned with their own PRN code (e.g. PRN 1, PRN 2, … , PRN 32)</a:t>
            </a:r>
          </a:p>
          <a:p>
            <a:pPr marL="742950" lvl="1" indent="-285750">
              <a:spcBef>
                <a:spcPts val="600"/>
              </a:spcBef>
              <a:buFont typeface="Arial" panose="020B0604020202020204" pitchFamily="34" charset="0"/>
              <a:buChar char="•"/>
            </a:pPr>
            <a:r>
              <a:rPr lang="en-US"/>
              <a:t>Different PRNs are orthogonal</a:t>
            </a:r>
          </a:p>
          <a:p>
            <a:pPr marL="285750" indent="-285750">
              <a:spcBef>
                <a:spcPts val="600"/>
              </a:spcBef>
              <a:buFont typeface="Arial" panose="020B0604020202020204" pitchFamily="34" charset="0"/>
              <a:buChar char="•"/>
            </a:pPr>
            <a:r>
              <a:rPr lang="en-US" altLang="zh-CN"/>
              <a:t>In this project, we focus on the L1 band C/A code</a:t>
            </a:r>
          </a:p>
        </p:txBody>
      </p:sp>
      <p:grpSp>
        <p:nvGrpSpPr>
          <p:cNvPr id="2" name="Group 1">
            <a:extLst>
              <a:ext uri="{FF2B5EF4-FFF2-40B4-BE49-F238E27FC236}">
                <a16:creationId xmlns:a16="http://schemas.microsoft.com/office/drawing/2014/main" id="{10138549-1410-833B-D049-75E70E92BF00}"/>
              </a:ext>
            </a:extLst>
          </p:cNvPr>
          <p:cNvGrpSpPr/>
          <p:nvPr/>
        </p:nvGrpSpPr>
        <p:grpSpPr>
          <a:xfrm>
            <a:off x="2101074" y="1847681"/>
            <a:ext cx="5083628" cy="347534"/>
            <a:chOff x="2101074" y="1847681"/>
            <a:chExt cx="5083628" cy="347534"/>
          </a:xfrm>
        </p:grpSpPr>
        <p:sp>
          <p:nvSpPr>
            <p:cNvPr id="9" name="TextBox 8">
              <a:extLst>
                <a:ext uri="{FF2B5EF4-FFF2-40B4-BE49-F238E27FC236}">
                  <a16:creationId xmlns:a16="http://schemas.microsoft.com/office/drawing/2014/main" id="{8FD510A5-B751-CC7D-FF2F-6112F03E9C68}"/>
                </a:ext>
              </a:extLst>
            </p:cNvPr>
            <p:cNvSpPr txBox="1"/>
            <p:nvPr/>
          </p:nvSpPr>
          <p:spPr>
            <a:xfrm>
              <a:off x="2101074" y="1847681"/>
              <a:ext cx="636814" cy="338554"/>
            </a:xfrm>
            <a:prstGeom prst="rect">
              <a:avLst/>
            </a:prstGeom>
            <a:solidFill>
              <a:schemeClr val="bg1"/>
            </a:solidFill>
          </p:spPr>
          <p:txBody>
            <a:bodyPr wrap="square" rtlCol="0">
              <a:spAutoFit/>
            </a:bodyPr>
            <a:lstStyle/>
            <a:p>
              <a:r>
                <a:rPr lang="en-US" sz="1600"/>
                <a:t>PRN</a:t>
              </a:r>
            </a:p>
          </p:txBody>
        </p:sp>
        <p:sp>
          <p:nvSpPr>
            <p:cNvPr id="10" name="TextBox 9">
              <a:extLst>
                <a:ext uri="{FF2B5EF4-FFF2-40B4-BE49-F238E27FC236}">
                  <a16:creationId xmlns:a16="http://schemas.microsoft.com/office/drawing/2014/main" id="{4B3FFEEC-450D-34F5-916F-EE16972A1936}"/>
                </a:ext>
              </a:extLst>
            </p:cNvPr>
            <p:cNvSpPr txBox="1"/>
            <p:nvPr/>
          </p:nvSpPr>
          <p:spPr>
            <a:xfrm>
              <a:off x="6547888" y="1856661"/>
              <a:ext cx="636814" cy="338554"/>
            </a:xfrm>
            <a:prstGeom prst="rect">
              <a:avLst/>
            </a:prstGeom>
            <a:solidFill>
              <a:schemeClr val="bg1"/>
            </a:solidFill>
          </p:spPr>
          <p:txBody>
            <a:bodyPr wrap="square" rtlCol="0">
              <a:spAutoFit/>
            </a:bodyPr>
            <a:lstStyle/>
            <a:p>
              <a:r>
                <a:rPr lang="en-US" sz="1600"/>
                <a:t>PRN</a:t>
              </a:r>
            </a:p>
          </p:txBody>
        </p:sp>
      </p:grpSp>
      <p:sp>
        <p:nvSpPr>
          <p:cNvPr id="3" name="Slide Number Placeholder 2">
            <a:extLst>
              <a:ext uri="{FF2B5EF4-FFF2-40B4-BE49-F238E27FC236}">
                <a16:creationId xmlns:a16="http://schemas.microsoft.com/office/drawing/2014/main" id="{27D1D8FD-2F46-317C-4A54-E11DCA2ABC16}"/>
              </a:ext>
            </a:extLst>
          </p:cNvPr>
          <p:cNvSpPr>
            <a:spLocks noGrp="1"/>
          </p:cNvSpPr>
          <p:nvPr>
            <p:ph type="sldNum" sz="quarter" idx="12"/>
          </p:nvPr>
        </p:nvSpPr>
        <p:spPr/>
        <p:txBody>
          <a:bodyPr/>
          <a:lstStyle/>
          <a:p>
            <a:fld id="{B72E91CA-9B22-2844-8E94-2A762C5288E7}" type="slidenum">
              <a:rPr lang="en-US" smtClean="0"/>
              <a:pPr/>
              <a:t>4</a:t>
            </a:fld>
            <a:endParaRPr lang="en-US"/>
          </a:p>
        </p:txBody>
      </p:sp>
      <p:pic>
        <p:nvPicPr>
          <p:cNvPr id="15" name="图片 14">
            <a:extLst>
              <a:ext uri="{FF2B5EF4-FFF2-40B4-BE49-F238E27FC236}">
                <a16:creationId xmlns:a16="http://schemas.microsoft.com/office/drawing/2014/main" id="{762BC03C-AC86-ED36-6AB7-525FD4095B5F}"/>
              </a:ext>
            </a:extLst>
          </p:cNvPr>
          <p:cNvPicPr>
            <a:picLocks noChangeAspect="1"/>
          </p:cNvPicPr>
          <p:nvPr/>
        </p:nvPicPr>
        <p:blipFill>
          <a:blip r:embed="rId3"/>
          <a:stretch>
            <a:fillRect/>
          </a:stretch>
        </p:blipFill>
        <p:spPr>
          <a:xfrm>
            <a:off x="7039154" y="5559905"/>
            <a:ext cx="4920198" cy="1298095"/>
          </a:xfrm>
          <a:prstGeom prst="rect">
            <a:avLst/>
          </a:prstGeom>
        </p:spPr>
      </p:pic>
      <p:sp>
        <p:nvSpPr>
          <p:cNvPr id="16" name="矩形: 圆角 15">
            <a:extLst>
              <a:ext uri="{FF2B5EF4-FFF2-40B4-BE49-F238E27FC236}">
                <a16:creationId xmlns:a16="http://schemas.microsoft.com/office/drawing/2014/main" id="{151ACFDA-46BF-6E11-5104-88ADDBF96742}"/>
              </a:ext>
            </a:extLst>
          </p:cNvPr>
          <p:cNvSpPr/>
          <p:nvPr/>
        </p:nvSpPr>
        <p:spPr>
          <a:xfrm>
            <a:off x="10593238" y="5716438"/>
            <a:ext cx="569343" cy="69586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19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CC2BE2-E7A9-CACB-DE92-42B5788FE60A}"/>
              </a:ext>
            </a:extLst>
          </p:cNvPr>
          <p:cNvSpPr txBox="1"/>
          <p:nvPr/>
        </p:nvSpPr>
        <p:spPr>
          <a:xfrm>
            <a:off x="1542054" y="169886"/>
            <a:ext cx="4896790" cy="584775"/>
          </a:xfrm>
          <a:prstGeom prst="rect">
            <a:avLst/>
          </a:prstGeom>
          <a:noFill/>
        </p:spPr>
        <p:txBody>
          <a:bodyPr wrap="none" rtlCol="0">
            <a:spAutoFit/>
          </a:bodyPr>
          <a:lstStyle/>
          <a:p>
            <a:r>
              <a:rPr lang="en-US" sz="3200"/>
              <a:t>2. Receiver Design Overview</a:t>
            </a:r>
          </a:p>
        </p:txBody>
      </p:sp>
      <p:sp>
        <p:nvSpPr>
          <p:cNvPr id="17" name="TextBox 16">
            <a:extLst>
              <a:ext uri="{FF2B5EF4-FFF2-40B4-BE49-F238E27FC236}">
                <a16:creationId xmlns:a16="http://schemas.microsoft.com/office/drawing/2014/main" id="{7B2845A9-246F-E431-232D-A3507DC98C6E}"/>
              </a:ext>
            </a:extLst>
          </p:cNvPr>
          <p:cNvSpPr txBox="1"/>
          <p:nvPr/>
        </p:nvSpPr>
        <p:spPr>
          <a:xfrm>
            <a:off x="4966118" y="1520423"/>
            <a:ext cx="2090252"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a:t>Received signal</a:t>
            </a:r>
          </a:p>
        </p:txBody>
      </p:sp>
      <p:sp>
        <p:nvSpPr>
          <p:cNvPr id="2" name="文本框 1">
            <a:extLst>
              <a:ext uri="{FF2B5EF4-FFF2-40B4-BE49-F238E27FC236}">
                <a16:creationId xmlns:a16="http://schemas.microsoft.com/office/drawing/2014/main" id="{17CAE69F-027D-EFAB-748D-7E8AB2CDEB3F}"/>
              </a:ext>
            </a:extLst>
          </p:cNvPr>
          <p:cNvSpPr txBox="1"/>
          <p:nvPr/>
        </p:nvSpPr>
        <p:spPr>
          <a:xfrm>
            <a:off x="3966674" y="2686471"/>
            <a:ext cx="161627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400"/>
              <a:t>Acquisition</a:t>
            </a:r>
            <a:endParaRPr lang="zh-CN" altLang="en-US" sz="2400"/>
          </a:p>
        </p:txBody>
      </p:sp>
      <p:sp>
        <p:nvSpPr>
          <p:cNvPr id="3" name="文本框 2">
            <a:extLst>
              <a:ext uri="{FF2B5EF4-FFF2-40B4-BE49-F238E27FC236}">
                <a16:creationId xmlns:a16="http://schemas.microsoft.com/office/drawing/2014/main" id="{B9A2E7A2-CC3E-047F-D443-F5E8A0FB8C85}"/>
              </a:ext>
            </a:extLst>
          </p:cNvPr>
          <p:cNvSpPr txBox="1"/>
          <p:nvPr/>
        </p:nvSpPr>
        <p:spPr>
          <a:xfrm>
            <a:off x="6603483" y="2685661"/>
            <a:ext cx="1204822"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400"/>
              <a:t>Tracking</a:t>
            </a:r>
            <a:endParaRPr lang="zh-CN" altLang="en-US" sz="2400"/>
          </a:p>
        </p:txBody>
      </p:sp>
      <p:cxnSp>
        <p:nvCxnSpPr>
          <p:cNvPr id="6" name="连接符: 肘形 5">
            <a:extLst>
              <a:ext uri="{FF2B5EF4-FFF2-40B4-BE49-F238E27FC236}">
                <a16:creationId xmlns:a16="http://schemas.microsoft.com/office/drawing/2014/main" id="{36A2725A-3C1D-EAF9-888D-24CFE0E133BA}"/>
              </a:ext>
            </a:extLst>
          </p:cNvPr>
          <p:cNvCxnSpPr>
            <a:stCxn id="17" idx="2"/>
            <a:endCxn id="2" idx="0"/>
          </p:cNvCxnSpPr>
          <p:nvPr/>
        </p:nvCxnSpPr>
        <p:spPr>
          <a:xfrm rot="5400000">
            <a:off x="5040837" y="1716063"/>
            <a:ext cx="704383" cy="1236432"/>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0" name="连接符: 肘形 9">
            <a:extLst>
              <a:ext uri="{FF2B5EF4-FFF2-40B4-BE49-F238E27FC236}">
                <a16:creationId xmlns:a16="http://schemas.microsoft.com/office/drawing/2014/main" id="{946E4BB1-E06B-DC96-CEF9-F027F7A8D660}"/>
              </a:ext>
            </a:extLst>
          </p:cNvPr>
          <p:cNvCxnSpPr>
            <a:stCxn id="17" idx="2"/>
            <a:endCxn id="3" idx="0"/>
          </p:cNvCxnSpPr>
          <p:nvPr/>
        </p:nvCxnSpPr>
        <p:spPr>
          <a:xfrm rot="16200000" flipH="1">
            <a:off x="6256783" y="1736549"/>
            <a:ext cx="703573" cy="1194650"/>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50E38411-01BB-7CF3-6C0F-94EAD64E5B1F}"/>
              </a:ext>
            </a:extLst>
          </p:cNvPr>
          <p:cNvCxnSpPr>
            <a:stCxn id="2" idx="3"/>
            <a:endCxn id="3" idx="1"/>
          </p:cNvCxnSpPr>
          <p:nvPr/>
        </p:nvCxnSpPr>
        <p:spPr>
          <a:xfrm flipV="1">
            <a:off x="5582950" y="2916494"/>
            <a:ext cx="1020533" cy="8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587009DB-183A-12DC-1ABE-126F23B0E64A}"/>
              </a:ext>
            </a:extLst>
          </p:cNvPr>
          <p:cNvSpPr txBox="1"/>
          <p:nvPr/>
        </p:nvSpPr>
        <p:spPr>
          <a:xfrm>
            <a:off x="6438844" y="4045759"/>
            <a:ext cx="15341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400"/>
              <a:t>Navigation</a:t>
            </a:r>
            <a:endParaRPr lang="zh-CN" altLang="en-US" sz="2400"/>
          </a:p>
        </p:txBody>
      </p:sp>
      <p:cxnSp>
        <p:nvCxnSpPr>
          <p:cNvPr id="30" name="直接箭头连接符 29">
            <a:extLst>
              <a:ext uri="{FF2B5EF4-FFF2-40B4-BE49-F238E27FC236}">
                <a16:creationId xmlns:a16="http://schemas.microsoft.com/office/drawing/2014/main" id="{6A32E446-F981-A9DD-F1DD-0CA8A3F85DF7}"/>
              </a:ext>
            </a:extLst>
          </p:cNvPr>
          <p:cNvCxnSpPr>
            <a:stCxn id="3" idx="2"/>
            <a:endCxn id="28" idx="0"/>
          </p:cNvCxnSpPr>
          <p:nvPr/>
        </p:nvCxnSpPr>
        <p:spPr>
          <a:xfrm>
            <a:off x="7205894" y="3147326"/>
            <a:ext cx="0" cy="8984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矩形 31">
            <a:extLst>
              <a:ext uri="{FF2B5EF4-FFF2-40B4-BE49-F238E27FC236}">
                <a16:creationId xmlns:a16="http://schemas.microsoft.com/office/drawing/2014/main" id="{AB787FC1-9EF1-35F9-706E-801A3DE7331F}"/>
              </a:ext>
            </a:extLst>
          </p:cNvPr>
          <p:cNvSpPr/>
          <p:nvPr/>
        </p:nvSpPr>
        <p:spPr>
          <a:xfrm>
            <a:off x="3761118" y="2576423"/>
            <a:ext cx="2090248" cy="7035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76EC0F57-7B26-7111-A83E-E3BE9590432D}"/>
              </a:ext>
            </a:extLst>
          </p:cNvPr>
          <p:cNvCxnSpPr>
            <a:cxnSpLocks/>
            <a:endCxn id="32" idx="3"/>
          </p:cNvCxnSpPr>
          <p:nvPr/>
        </p:nvCxnSpPr>
        <p:spPr>
          <a:xfrm flipH="1">
            <a:off x="5851366" y="1839951"/>
            <a:ext cx="1794036" cy="1088259"/>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36" name="文本框 35">
            <a:extLst>
              <a:ext uri="{FF2B5EF4-FFF2-40B4-BE49-F238E27FC236}">
                <a16:creationId xmlns:a16="http://schemas.microsoft.com/office/drawing/2014/main" id="{BCD2487D-6A54-9F3F-DE2E-98CC892D33C6}"/>
              </a:ext>
            </a:extLst>
          </p:cNvPr>
          <p:cNvSpPr txBox="1"/>
          <p:nvPr/>
        </p:nvSpPr>
        <p:spPr>
          <a:xfrm>
            <a:off x="7689331" y="1609118"/>
            <a:ext cx="2062452"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400">
                <a:solidFill>
                  <a:srgbClr val="FF0000"/>
                </a:solidFill>
              </a:rPr>
              <a:t>What we did</a:t>
            </a:r>
            <a:endParaRPr lang="zh-CN" altLang="en-US" sz="2400">
              <a:solidFill>
                <a:srgbClr val="FF0000"/>
              </a:solidFill>
            </a:endParaRPr>
          </a:p>
        </p:txBody>
      </p:sp>
      <p:sp>
        <p:nvSpPr>
          <p:cNvPr id="5" name="TextBox 4">
            <a:extLst>
              <a:ext uri="{FF2B5EF4-FFF2-40B4-BE49-F238E27FC236}">
                <a16:creationId xmlns:a16="http://schemas.microsoft.com/office/drawing/2014/main" id="{85BD912D-5542-7405-6685-2A82BFFD3B65}"/>
              </a:ext>
            </a:extLst>
          </p:cNvPr>
          <p:cNvSpPr txBox="1"/>
          <p:nvPr/>
        </p:nvSpPr>
        <p:spPr>
          <a:xfrm>
            <a:off x="1946828" y="3353261"/>
            <a:ext cx="3734740" cy="1200329"/>
          </a:xfrm>
          <a:prstGeom prst="rect">
            <a:avLst/>
          </a:prstGeom>
          <a:noFill/>
        </p:spPr>
        <p:txBody>
          <a:bodyPr wrap="none" rtlCol="0">
            <a:spAutoFit/>
          </a:bodyPr>
          <a:lstStyle/>
          <a:p>
            <a:pPr marL="285750" indent="-285750">
              <a:buFont typeface="Arial" panose="020B0604020202020204" pitchFamily="34" charset="0"/>
              <a:buChar char="•"/>
            </a:pPr>
            <a:r>
              <a:rPr lang="en-US">
                <a:solidFill>
                  <a:schemeClr val="accent1">
                    <a:lumMod val="75000"/>
                  </a:schemeClr>
                </a:solidFill>
              </a:rPr>
              <a:t>How many PRNs can be detected?</a:t>
            </a:r>
          </a:p>
          <a:p>
            <a:pPr marL="285750" indent="-285750">
              <a:buFont typeface="Arial" panose="020B0604020202020204" pitchFamily="34" charset="0"/>
              <a:buChar char="•"/>
            </a:pPr>
            <a:r>
              <a:rPr lang="en-US">
                <a:solidFill>
                  <a:schemeClr val="accent1">
                    <a:lumMod val="75000"/>
                  </a:schemeClr>
                </a:solidFill>
              </a:rPr>
              <a:t>Where are they? (delay &amp; doppler)</a:t>
            </a:r>
          </a:p>
          <a:p>
            <a:pPr marL="285750" indent="-285750">
              <a:buFont typeface="Arial" panose="020B0604020202020204" pitchFamily="34" charset="0"/>
              <a:buChar char="•"/>
            </a:pPr>
            <a:r>
              <a:rPr lang="en-US">
                <a:solidFill>
                  <a:schemeClr val="accent1">
                    <a:lumMod val="75000"/>
                  </a:schemeClr>
                </a:solidFill>
              </a:rPr>
              <a:t>Takes a long time (cold start)</a:t>
            </a:r>
          </a:p>
          <a:p>
            <a:endParaRPr lang="en-US">
              <a:solidFill>
                <a:schemeClr val="accent1">
                  <a:lumMod val="75000"/>
                </a:schemeClr>
              </a:solidFill>
            </a:endParaRPr>
          </a:p>
        </p:txBody>
      </p:sp>
      <p:sp>
        <p:nvSpPr>
          <p:cNvPr id="7" name="TextBox 6">
            <a:extLst>
              <a:ext uri="{FF2B5EF4-FFF2-40B4-BE49-F238E27FC236}">
                <a16:creationId xmlns:a16="http://schemas.microsoft.com/office/drawing/2014/main" id="{ADD2DCF3-B890-77B3-C44D-BDEAA8F8B8C9}"/>
              </a:ext>
            </a:extLst>
          </p:cNvPr>
          <p:cNvSpPr txBox="1"/>
          <p:nvPr/>
        </p:nvSpPr>
        <p:spPr>
          <a:xfrm>
            <a:off x="8085566" y="3279997"/>
            <a:ext cx="4021969"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accent1">
                    <a:lumMod val="75000"/>
                  </a:schemeClr>
                </a:solidFill>
              </a:rPr>
              <a:t>Track the navigation bits at the estimated delay &amp; doppler </a:t>
            </a:r>
          </a:p>
          <a:p>
            <a:pPr marL="285750" indent="-285750">
              <a:buFont typeface="Arial" panose="020B0604020202020204" pitchFamily="34" charset="0"/>
              <a:buChar char="•"/>
            </a:pPr>
            <a:r>
              <a:rPr lang="en-US">
                <a:solidFill>
                  <a:schemeClr val="accent1">
                    <a:lumMod val="75000"/>
                  </a:schemeClr>
                </a:solidFill>
              </a:rPr>
              <a:t>Since we know them in the acquisition stage, it’s going to be fast</a:t>
            </a:r>
          </a:p>
        </p:txBody>
      </p:sp>
      <p:sp>
        <p:nvSpPr>
          <p:cNvPr id="8" name="Slide Number Placeholder 7">
            <a:extLst>
              <a:ext uri="{FF2B5EF4-FFF2-40B4-BE49-F238E27FC236}">
                <a16:creationId xmlns:a16="http://schemas.microsoft.com/office/drawing/2014/main" id="{CD9FFBAA-0F0A-F5BE-BAD9-CE2E91996786}"/>
              </a:ext>
            </a:extLst>
          </p:cNvPr>
          <p:cNvSpPr>
            <a:spLocks noGrp="1"/>
          </p:cNvSpPr>
          <p:nvPr>
            <p:ph type="sldNum" sz="quarter" idx="12"/>
          </p:nvPr>
        </p:nvSpPr>
        <p:spPr/>
        <p:txBody>
          <a:bodyPr/>
          <a:lstStyle/>
          <a:p>
            <a:fld id="{B72E91CA-9B22-2844-8E94-2A762C5288E7}" type="slidenum">
              <a:rPr lang="en-US" smtClean="0"/>
              <a:pPr/>
              <a:t>5</a:t>
            </a:fld>
            <a:endParaRPr lang="en-US"/>
          </a:p>
        </p:txBody>
      </p:sp>
    </p:spTree>
    <p:extLst>
      <p:ext uri="{BB962C8B-B14F-4D97-AF65-F5344CB8AC3E}">
        <p14:creationId xmlns:p14="http://schemas.microsoft.com/office/powerpoint/2010/main" val="8580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1886E3-9D7D-95F8-B185-23B1F98F9CC5}"/>
              </a:ext>
            </a:extLst>
          </p:cNvPr>
          <p:cNvSpPr txBox="1"/>
          <p:nvPr/>
        </p:nvSpPr>
        <p:spPr>
          <a:xfrm>
            <a:off x="1416208" y="336950"/>
            <a:ext cx="5203219" cy="830997"/>
          </a:xfrm>
          <a:prstGeom prst="rect">
            <a:avLst/>
          </a:prstGeom>
          <a:noFill/>
        </p:spPr>
        <p:txBody>
          <a:bodyPr wrap="none" lIns="91440" tIns="45720" rIns="91440" bIns="45720" rtlCol="0" anchor="t">
            <a:spAutoFit/>
          </a:bodyPr>
          <a:lstStyle/>
          <a:p>
            <a:r>
              <a:rPr lang="en-US" sz="2800"/>
              <a:t>a. PRN code – L1 civil ranging code</a:t>
            </a:r>
            <a:endParaRPr lang="zh-CN" altLang="en-US">
              <a:ea typeface="等线" panose="02010600030101010101" pitchFamily="2" charset="-122"/>
            </a:endParaRPr>
          </a:p>
          <a:p>
            <a:r>
              <a:rPr lang="en-US" altLang="zh-CN" sz="2000">
                <a:ea typeface="等线"/>
                <a:cs typeface="Calibri"/>
              </a:rPr>
              <a:t>	</a:t>
            </a:r>
            <a:r>
              <a:rPr lang="zh-CN" altLang="en-US" sz="2000">
                <a:ea typeface="等线"/>
                <a:cs typeface="Calibri"/>
              </a:rPr>
              <a:t>C/A Code – Gold Code</a:t>
            </a:r>
          </a:p>
        </p:txBody>
      </p:sp>
      <p:pic>
        <p:nvPicPr>
          <p:cNvPr id="3" name="图片 2" descr="图片包含 直方图&#10;&#10;已自动生成说明">
            <a:extLst>
              <a:ext uri="{FF2B5EF4-FFF2-40B4-BE49-F238E27FC236}">
                <a16:creationId xmlns:a16="http://schemas.microsoft.com/office/drawing/2014/main" id="{4FAF3A20-BB37-1C02-2FED-C38C7298C8C7}"/>
              </a:ext>
            </a:extLst>
          </p:cNvPr>
          <p:cNvPicPr>
            <a:picLocks noChangeAspect="1"/>
          </p:cNvPicPr>
          <p:nvPr/>
        </p:nvPicPr>
        <p:blipFill>
          <a:blip r:embed="rId2"/>
          <a:stretch>
            <a:fillRect/>
          </a:stretch>
        </p:blipFill>
        <p:spPr>
          <a:xfrm>
            <a:off x="1269856" y="1378209"/>
            <a:ext cx="5495925" cy="2990850"/>
          </a:xfrm>
          <a:prstGeom prst="rect">
            <a:avLst/>
          </a:prstGeom>
        </p:spPr>
      </p:pic>
      <p:pic>
        <p:nvPicPr>
          <p:cNvPr id="4" name="图片 3">
            <a:extLst>
              <a:ext uri="{FF2B5EF4-FFF2-40B4-BE49-F238E27FC236}">
                <a16:creationId xmlns:a16="http://schemas.microsoft.com/office/drawing/2014/main" id="{28364C83-BE98-C588-1E82-927B6EED4BB1}"/>
              </a:ext>
            </a:extLst>
          </p:cNvPr>
          <p:cNvPicPr>
            <a:picLocks noChangeAspect="1"/>
          </p:cNvPicPr>
          <p:nvPr/>
        </p:nvPicPr>
        <p:blipFill>
          <a:blip r:embed="rId3"/>
          <a:stretch>
            <a:fillRect/>
          </a:stretch>
        </p:blipFill>
        <p:spPr>
          <a:xfrm>
            <a:off x="1801952" y="4369059"/>
            <a:ext cx="4162425" cy="962025"/>
          </a:xfrm>
          <a:prstGeom prst="rect">
            <a:avLst/>
          </a:prstGeom>
        </p:spPr>
      </p:pic>
      <p:pic>
        <p:nvPicPr>
          <p:cNvPr id="5" name="图片 4" descr="表格&#10;&#10;已自动生成说明">
            <a:extLst>
              <a:ext uri="{FF2B5EF4-FFF2-40B4-BE49-F238E27FC236}">
                <a16:creationId xmlns:a16="http://schemas.microsoft.com/office/drawing/2014/main" id="{DAF0B77D-3546-E146-EABD-E21C4FE57986}"/>
              </a:ext>
            </a:extLst>
          </p:cNvPr>
          <p:cNvPicPr>
            <a:picLocks noChangeAspect="1"/>
          </p:cNvPicPr>
          <p:nvPr/>
        </p:nvPicPr>
        <p:blipFill>
          <a:blip r:embed="rId4"/>
          <a:stretch>
            <a:fillRect/>
          </a:stretch>
        </p:blipFill>
        <p:spPr>
          <a:xfrm>
            <a:off x="6805757" y="390525"/>
            <a:ext cx="5276850" cy="6076950"/>
          </a:xfrm>
          <a:prstGeom prst="rect">
            <a:avLst/>
          </a:prstGeom>
        </p:spPr>
      </p:pic>
      <p:sp>
        <p:nvSpPr>
          <p:cNvPr id="6" name="文本框 5">
            <a:extLst>
              <a:ext uri="{FF2B5EF4-FFF2-40B4-BE49-F238E27FC236}">
                <a16:creationId xmlns:a16="http://schemas.microsoft.com/office/drawing/2014/main" id="{3A064C01-B146-867D-E366-119A38214116}"/>
              </a:ext>
            </a:extLst>
          </p:cNvPr>
          <p:cNvSpPr txBox="1"/>
          <p:nvPr/>
        </p:nvSpPr>
        <p:spPr>
          <a:xfrm>
            <a:off x="2163645" y="5479791"/>
            <a:ext cx="367453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CN" sz="2000">
                <a:ea typeface="Calibri"/>
                <a:cs typeface="Calibri"/>
              </a:rPr>
              <a:t>One cycle: 1023 bits</a:t>
            </a:r>
            <a:endParaRPr lang="en-US" altLang="zh-CN">
              <a:ea typeface="等线" panose="02010600030101010101" pitchFamily="2" charset="-122"/>
              <a:cs typeface="Calibri"/>
            </a:endParaRPr>
          </a:p>
          <a:p>
            <a:pPr algn="ctr"/>
            <a:r>
              <a:rPr lang="en-US" altLang="zh-CN" sz="2000">
                <a:ea typeface="Calibri"/>
                <a:cs typeface="Calibri"/>
              </a:rPr>
              <a:t>Chipping rate: 1023 Kbps</a:t>
            </a:r>
            <a:endParaRPr lang="en-US" altLang="zh-CN">
              <a:ea typeface="等线"/>
              <a:cs typeface="Calibri"/>
            </a:endParaRPr>
          </a:p>
          <a:p>
            <a:pPr algn="ctr"/>
            <a:r>
              <a:rPr lang="en-US" altLang="zh-CN" sz="2000">
                <a:ea typeface="Calibri"/>
                <a:cs typeface="Calibri"/>
              </a:rPr>
              <a:t>Every cycle lasts 1 </a:t>
            </a:r>
            <a:r>
              <a:rPr lang="en-US" altLang="zh-CN" sz="2000" err="1">
                <a:ea typeface="Calibri"/>
                <a:cs typeface="Calibri"/>
              </a:rPr>
              <a:t>ms</a:t>
            </a:r>
            <a:endParaRPr lang="en-US" altLang="zh-CN">
              <a:ea typeface="等线"/>
              <a:cs typeface="Calibri"/>
            </a:endParaRPr>
          </a:p>
        </p:txBody>
      </p:sp>
      <p:sp>
        <p:nvSpPr>
          <p:cNvPr id="7" name="矩形: 圆角 6">
            <a:extLst>
              <a:ext uri="{FF2B5EF4-FFF2-40B4-BE49-F238E27FC236}">
                <a16:creationId xmlns:a16="http://schemas.microsoft.com/office/drawing/2014/main" id="{EC31F88B-6374-15B3-48EC-DF744B275A95}"/>
              </a:ext>
            </a:extLst>
          </p:cNvPr>
          <p:cNvSpPr/>
          <p:nvPr/>
        </p:nvSpPr>
        <p:spPr>
          <a:xfrm>
            <a:off x="8016815" y="1247698"/>
            <a:ext cx="736121" cy="3121361"/>
          </a:xfrm>
          <a:prstGeom prst="round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Slide Number Placeholder 7">
            <a:extLst>
              <a:ext uri="{FF2B5EF4-FFF2-40B4-BE49-F238E27FC236}">
                <a16:creationId xmlns:a16="http://schemas.microsoft.com/office/drawing/2014/main" id="{AEB9B4B7-1551-8B8F-1DBD-D52B4AA35DCE}"/>
              </a:ext>
            </a:extLst>
          </p:cNvPr>
          <p:cNvSpPr>
            <a:spLocks noGrp="1"/>
          </p:cNvSpPr>
          <p:nvPr>
            <p:ph type="sldNum" sz="quarter" idx="12"/>
          </p:nvPr>
        </p:nvSpPr>
        <p:spPr/>
        <p:txBody>
          <a:bodyPr/>
          <a:lstStyle/>
          <a:p>
            <a:fld id="{B72E91CA-9B22-2844-8E94-2A762C5288E7}" type="slidenum">
              <a:rPr lang="en-US" smtClean="0"/>
              <a:pPr/>
              <a:t>6</a:t>
            </a:fld>
            <a:endParaRPr lang="en-US"/>
          </a:p>
        </p:txBody>
      </p:sp>
      <p:sp>
        <p:nvSpPr>
          <p:cNvPr id="9" name="TextBox 5">
            <a:extLst>
              <a:ext uri="{FF2B5EF4-FFF2-40B4-BE49-F238E27FC236}">
                <a16:creationId xmlns:a16="http://schemas.microsoft.com/office/drawing/2014/main" id="{09B6F714-92F3-6E88-D5E4-5CEBD137DAC0}"/>
              </a:ext>
            </a:extLst>
          </p:cNvPr>
          <p:cNvSpPr txBox="1"/>
          <p:nvPr/>
        </p:nvSpPr>
        <p:spPr>
          <a:xfrm>
            <a:off x="6866706" y="6364649"/>
            <a:ext cx="1361270" cy="261610"/>
          </a:xfrm>
          <a:prstGeom prst="rect">
            <a:avLst/>
          </a:prstGeom>
          <a:noFill/>
        </p:spPr>
        <p:txBody>
          <a:bodyPr wrap="none" rtlCol="0">
            <a:spAutoFit/>
          </a:bodyPr>
          <a:lstStyle/>
          <a:p>
            <a:r>
              <a:rPr lang="en-US" sz="1100"/>
              <a:t>Source: IS-GPS-200D</a:t>
            </a:r>
          </a:p>
        </p:txBody>
      </p:sp>
    </p:spTree>
    <p:extLst>
      <p:ext uri="{BB962C8B-B14F-4D97-AF65-F5344CB8AC3E}">
        <p14:creationId xmlns:p14="http://schemas.microsoft.com/office/powerpoint/2010/main" val="1830587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8A4D-4411-D186-3A77-52ADD7D2952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D06B9F7-F34E-92D2-763C-BE6F45F3D4EF}"/>
              </a:ext>
            </a:extLst>
          </p:cNvPr>
          <p:cNvSpPr txBox="1"/>
          <p:nvPr/>
        </p:nvSpPr>
        <p:spPr>
          <a:xfrm>
            <a:off x="1488229" y="179953"/>
            <a:ext cx="6178679" cy="1077218"/>
          </a:xfrm>
          <a:prstGeom prst="rect">
            <a:avLst/>
          </a:prstGeom>
          <a:noFill/>
        </p:spPr>
        <p:txBody>
          <a:bodyPr wrap="none" rtlCol="0">
            <a:spAutoFit/>
          </a:bodyPr>
          <a:lstStyle/>
          <a:p>
            <a:r>
              <a:rPr lang="en-US" altLang="zh-CN" sz="3200"/>
              <a:t>b. Acquisition – Delay Doppler Map:</a:t>
            </a:r>
          </a:p>
          <a:p>
            <a:endParaRPr lang="en-US" altLang="zh-CN" sz="320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EB30AE1-4D4E-AE90-BA57-675E7448CAC3}"/>
                  </a:ext>
                </a:extLst>
              </p:cNvPr>
              <p:cNvSpPr txBox="1"/>
              <p:nvPr/>
            </p:nvSpPr>
            <p:spPr>
              <a:xfrm>
                <a:off x="1661532" y="1070517"/>
                <a:ext cx="7784310" cy="1997791"/>
              </a:xfrm>
              <a:prstGeom prst="rect">
                <a:avLst/>
              </a:prstGeom>
              <a:noFill/>
            </p:spPr>
            <p:txBody>
              <a:bodyPr wrap="none" rtlCol="0">
                <a:spAutoFit/>
              </a:bodyPr>
              <a:lstStyle/>
              <a:p>
                <a:pPr marL="285750" indent="-285750">
                  <a:spcBef>
                    <a:spcPts val="600"/>
                  </a:spcBef>
                  <a:buFont typeface="Arial" panose="020B0604020202020204" pitchFamily="34" charset="0"/>
                  <a:buChar char="•"/>
                </a:pPr>
                <a:r>
                  <a:rPr lang="en-US"/>
                  <a:t>Goal: find received signal peak delay &amp; doppler</a:t>
                </a:r>
              </a:p>
              <a:p>
                <a:pPr marL="285750" indent="-285750">
                  <a:spcBef>
                    <a:spcPts val="600"/>
                  </a:spcBef>
                  <a:buFont typeface="Arial" panose="020B0604020202020204" pitchFamily="34" charset="0"/>
                  <a:buChar char="•"/>
                </a:pPr>
                <a:r>
                  <a:rPr lang="en-US"/>
                  <a:t>Math: </a:t>
                </a:r>
              </a:p>
              <a:p>
                <a:pPr marL="742950" lvl="1" indent="-285750">
                  <a:spcBef>
                    <a:spcPts val="600"/>
                  </a:spcBef>
                  <a:buFont typeface="Arial" panose="020B0604020202020204" pitchFamily="34" charset="0"/>
                  <a:buChar char="•"/>
                </a:pPr>
                <a:r>
                  <a:rPr lang="en-US"/>
                  <a:t>Received &amp; sampled signal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a:t>, local PRN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a:p>
              <a:p>
                <a:pPr marL="742950" lvl="1" indent="-285750">
                  <a:spcBef>
                    <a:spcPts val="600"/>
                  </a:spcBef>
                  <a:buFont typeface="Arial" panose="020B0604020202020204" pitchFamily="34" charset="0"/>
                  <a:buChar char="•"/>
                </a:pPr>
                <a:r>
                  <a:rPr lang="en-US" b="0"/>
                  <a:t>Delay Doppler Map </a:t>
                </a:r>
                <a14:m>
                  <m:oMath xmlns:m="http://schemas.openxmlformats.org/officeDocument/2006/math">
                    <m:r>
                      <a:rPr lang="en-US" b="0" i="1" smtClean="0">
                        <a:latin typeface="Cambria Math" panose="02040503050406030204" pitchFamily="18" charset="0"/>
                      </a:rPr>
                      <m:t>𝜒</m:t>
                    </m:r>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m:t>
                    </m:r>
                  </m:oMath>
                </a14:m>
                <a:r>
                  <a:rPr lang="en-US"/>
                  <a:t> =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nary>
                              <m:naryPr>
                                <m:limLoc m:val="undOvr"/>
                                <m:ctrlPr>
                                  <a:rPr lang="en-US" i="1" smtClean="0">
                                    <a:latin typeface="Cambria Math" panose="02040503050406030204" pitchFamily="18" charset="0"/>
                                  </a:rPr>
                                </m:ctrlPr>
                              </m:naryPr>
                              <m:sub>
                                <m:r>
                                  <m:rPr>
                                    <m:brk m:alnAt="24"/>
                                  </m:rPr>
                                  <a:rPr lang="en-US" b="0" i="0" smtClean="0">
                                    <a:latin typeface="Cambria Math" panose="02040503050406030204" pitchFamily="18" charset="0"/>
                                  </a:rPr>
                                  <m:t>1</m:t>
                                </m:r>
                                <m:r>
                                  <a:rPr lang="en-US" b="0" i="0" smtClean="0">
                                    <a:latin typeface="Cambria Math" panose="02040503050406030204" pitchFamily="18" charset="0"/>
                                  </a:rPr>
                                  <m:t> </m:t>
                                </m:r>
                                <m:r>
                                  <m:rPr>
                                    <m:sty m:val="p"/>
                                  </m:rPr>
                                  <a:rPr lang="en-US" b="0" i="0" smtClean="0">
                                    <a:latin typeface="Cambria Math" panose="02040503050406030204" pitchFamily="18" charset="0"/>
                                  </a:rPr>
                                  <m:t>code</m:t>
                                </m:r>
                                <m:r>
                                  <a:rPr lang="en-US" b="0" i="0" smtClean="0">
                                    <a:latin typeface="Cambria Math" panose="02040503050406030204" pitchFamily="18" charset="0"/>
                                  </a:rPr>
                                  <m:t> </m:t>
                                </m:r>
                                <m:r>
                                  <m:rPr>
                                    <m:sty m:val="p"/>
                                  </m:rPr>
                                  <a:rPr lang="en-US" b="0" i="0" smtClean="0">
                                    <a:latin typeface="Cambria Math" panose="02040503050406030204" pitchFamily="18" charset="0"/>
                                  </a:rPr>
                                  <m:t>cycle</m:t>
                                </m:r>
                              </m:sub>
                              <m:sup/>
                              <m:e>
                                <m:r>
                                  <a:rPr lang="en-US" b="0" i="1" smtClean="0">
                                    <a:latin typeface="Cambria Math" panose="02040503050406030204" pitchFamily="18" charset="0"/>
                                  </a:rPr>
                                  <m:t>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2</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𝑡</m:t>
                                    </m:r>
                                  </m:sup>
                                </m:sSup>
                              </m:e>
                            </m:nary>
                          </m:e>
                        </m:d>
                      </m:e>
                      <m:sup>
                        <m:r>
                          <a:rPr lang="en-US" b="0" i="1" smtClean="0">
                            <a:latin typeface="Cambria Math" panose="02040503050406030204" pitchFamily="18" charset="0"/>
                          </a:rPr>
                          <m:t>2</m:t>
                        </m:r>
                      </m:sup>
                    </m:sSup>
                  </m:oMath>
                </a14:m>
                <a:endParaRPr lang="en-US"/>
              </a:p>
              <a:p>
                <a:pPr marL="742950" lvl="1" indent="-285750">
                  <a:spcBef>
                    <a:spcPts val="600"/>
                  </a:spcBef>
                  <a:buFont typeface="Arial" panose="020B0604020202020204" pitchFamily="34" charset="0"/>
                  <a:buChar char="•"/>
                </a:pPr>
                <a:r>
                  <a:rPr lang="en-US"/>
                  <a:t>Peak of </a:t>
                </a:r>
                <a14:m>
                  <m:oMath xmlns:m="http://schemas.openxmlformats.org/officeDocument/2006/math">
                    <m:r>
                      <a:rPr lang="en-US" b="0" i="1" smtClean="0">
                        <a:latin typeface="Cambria Math" panose="02040503050406030204" pitchFamily="18" charset="0"/>
                      </a:rPr>
                      <m:t>𝜒</m:t>
                    </m:r>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m:t>
                    </m:r>
                  </m:oMath>
                </a14:m>
                <a:r>
                  <a:rPr lang="en-US"/>
                  <a:t> corresponds to the estimated delay &amp; doppler frequency</a:t>
                </a:r>
              </a:p>
            </p:txBody>
          </p:sp>
        </mc:Choice>
        <mc:Fallback>
          <p:sp>
            <p:nvSpPr>
              <p:cNvPr id="2" name="TextBox 1">
                <a:extLst>
                  <a:ext uri="{FF2B5EF4-FFF2-40B4-BE49-F238E27FC236}">
                    <a16:creationId xmlns:a16="http://schemas.microsoft.com/office/drawing/2014/main" id="{BEB30AE1-4D4E-AE90-BA57-675E7448CAC3}"/>
                  </a:ext>
                </a:extLst>
              </p:cNvPr>
              <p:cNvSpPr txBox="1">
                <a:spLocks noRot="1" noChangeAspect="1" noMove="1" noResize="1" noEditPoints="1" noAdjustHandles="1" noChangeArrowheads="1" noChangeShapeType="1" noTextEdit="1"/>
              </p:cNvSpPr>
              <p:nvPr/>
            </p:nvSpPr>
            <p:spPr>
              <a:xfrm>
                <a:off x="1661532" y="1070517"/>
                <a:ext cx="7784310" cy="1997791"/>
              </a:xfrm>
              <a:prstGeom prst="rect">
                <a:avLst/>
              </a:prstGeom>
              <a:blipFill>
                <a:blip r:embed="rId3"/>
                <a:stretch>
                  <a:fillRect l="-548" t="-1835" b="-4281"/>
                </a:stretch>
              </a:blipFill>
            </p:spPr>
            <p:txBody>
              <a:bodyPr/>
              <a:lstStyle/>
              <a:p>
                <a:r>
                  <a:rPr lang="en-US">
                    <a:noFill/>
                  </a:rPr>
                  <a:t> </a:t>
                </a:r>
              </a:p>
            </p:txBody>
          </p:sp>
        </mc:Fallback>
      </mc:AlternateContent>
      <p:pic>
        <p:nvPicPr>
          <p:cNvPr id="8" name="图片 3">
            <a:extLst>
              <a:ext uri="{FF2B5EF4-FFF2-40B4-BE49-F238E27FC236}">
                <a16:creationId xmlns:a16="http://schemas.microsoft.com/office/drawing/2014/main" id="{B69F6B87-4D62-872F-039B-114217477E6F}"/>
              </a:ext>
            </a:extLst>
          </p:cNvPr>
          <p:cNvPicPr>
            <a:picLocks noChangeAspect="1"/>
          </p:cNvPicPr>
          <p:nvPr/>
        </p:nvPicPr>
        <p:blipFill>
          <a:blip r:embed="rId4"/>
          <a:stretch>
            <a:fillRect/>
          </a:stretch>
        </p:blipFill>
        <p:spPr>
          <a:xfrm>
            <a:off x="3774407" y="3151251"/>
            <a:ext cx="4643185" cy="3446672"/>
          </a:xfrm>
          <a:prstGeom prst="rect">
            <a:avLst/>
          </a:prstGeom>
        </p:spPr>
      </p:pic>
      <p:sp>
        <p:nvSpPr>
          <p:cNvPr id="13" name="Slide Number Placeholder 12">
            <a:extLst>
              <a:ext uri="{FF2B5EF4-FFF2-40B4-BE49-F238E27FC236}">
                <a16:creationId xmlns:a16="http://schemas.microsoft.com/office/drawing/2014/main" id="{86EE7755-1B8F-25EC-028B-2FD8DD8764D5}"/>
              </a:ext>
            </a:extLst>
          </p:cNvPr>
          <p:cNvSpPr>
            <a:spLocks noGrp="1"/>
          </p:cNvSpPr>
          <p:nvPr>
            <p:ph type="sldNum" sz="quarter" idx="12"/>
          </p:nvPr>
        </p:nvSpPr>
        <p:spPr/>
        <p:txBody>
          <a:bodyPr/>
          <a:lstStyle/>
          <a:p>
            <a:fld id="{B72E91CA-9B22-2844-8E94-2A762C5288E7}" type="slidenum">
              <a:rPr lang="en-US" smtClean="0"/>
              <a:pPr/>
              <a:t>7</a:t>
            </a:fld>
            <a:endParaRPr lang="en-US"/>
          </a:p>
        </p:txBody>
      </p:sp>
    </p:spTree>
    <p:extLst>
      <p:ext uri="{BB962C8B-B14F-4D97-AF65-F5344CB8AC3E}">
        <p14:creationId xmlns:p14="http://schemas.microsoft.com/office/powerpoint/2010/main" val="105387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8A4D-4411-D186-3A77-52ADD7D2952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D06B9F7-F34E-92D2-763C-BE6F45F3D4EF}"/>
              </a:ext>
            </a:extLst>
          </p:cNvPr>
          <p:cNvSpPr txBox="1"/>
          <p:nvPr/>
        </p:nvSpPr>
        <p:spPr>
          <a:xfrm>
            <a:off x="1488229" y="179953"/>
            <a:ext cx="6361485" cy="1077218"/>
          </a:xfrm>
          <a:prstGeom prst="rect">
            <a:avLst/>
          </a:prstGeom>
          <a:noFill/>
        </p:spPr>
        <p:txBody>
          <a:bodyPr wrap="none" rtlCol="0">
            <a:spAutoFit/>
          </a:bodyPr>
          <a:lstStyle/>
          <a:p>
            <a:r>
              <a:rPr lang="en-US" altLang="zh-CN" sz="3200"/>
              <a:t>b. Acquisition – Time-lag Correlation:</a:t>
            </a:r>
          </a:p>
          <a:p>
            <a:endParaRPr lang="en-US" altLang="zh-CN" sz="320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EB30AE1-4D4E-AE90-BA57-675E7448CAC3}"/>
                  </a:ext>
                </a:extLst>
              </p:cNvPr>
              <p:cNvSpPr txBox="1"/>
              <p:nvPr/>
            </p:nvSpPr>
            <p:spPr>
              <a:xfrm>
                <a:off x="1326863" y="816780"/>
                <a:ext cx="5861156" cy="1635319"/>
              </a:xfrm>
              <a:prstGeom prst="rect">
                <a:avLst/>
              </a:prstGeom>
              <a:noFill/>
            </p:spPr>
            <p:txBody>
              <a:bodyPr wrap="none" rtlCol="0">
                <a:spAutoFit/>
              </a:bodyPr>
              <a:lstStyle/>
              <a:p>
                <a:pPr marL="285750" indent="-285750">
                  <a:buFont typeface="Arial" panose="020B0604020202020204" pitchFamily="34" charset="0"/>
                  <a:buChar char="•"/>
                </a:pPr>
                <a:r>
                  <a:rPr lang="en-US"/>
                  <a:t>Fix at a frequency, 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+2</m:t>
                    </m:r>
                    <m:r>
                      <m:rPr>
                        <m:sty m:val="p"/>
                      </m:rPr>
                      <a:rPr lang="en-US" b="0" i="0" smtClean="0">
                        <a:latin typeface="Cambria Math" panose="02040503050406030204" pitchFamily="18" charset="0"/>
                      </a:rPr>
                      <m:t>Δ</m:t>
                    </m:r>
                    <m:r>
                      <a:rPr lang="en-US" b="0" i="1" smtClean="0">
                        <a:latin typeface="Cambria Math" panose="02040503050406030204" pitchFamily="18" charset="0"/>
                      </a:rPr>
                      <m:t>𝑓</m:t>
                    </m:r>
                  </m:oMath>
                </a14:m>
                <a:endParaRPr lang="en-US"/>
              </a:p>
              <a:p>
                <a:pPr marL="285750" indent="-285750">
                  <a:buFont typeface="Arial" panose="020B0604020202020204" pitchFamily="34" charset="0"/>
                  <a:buChar char="•"/>
                </a:pPr>
                <a:r>
                  <a:rPr lang="en-US"/>
                  <a:t>Cross-correlation: </a:t>
                </a:r>
                <a14:m>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0" smtClean="0">
                            <a:latin typeface="Cambria Math" panose="02040503050406030204" pitchFamily="18" charset="0"/>
                          </a:rPr>
                          <m:t>1</m:t>
                        </m:r>
                        <m:r>
                          <a:rPr lang="en-US" b="0" i="0" smtClean="0">
                            <a:latin typeface="Cambria Math" panose="02040503050406030204" pitchFamily="18" charset="0"/>
                          </a:rPr>
                          <m:t> </m:t>
                        </m:r>
                        <m:r>
                          <m:rPr>
                            <m:sty m:val="p"/>
                          </m:rPr>
                          <a:rPr lang="en-US" b="0" i="0" smtClean="0">
                            <a:latin typeface="Cambria Math" panose="02040503050406030204" pitchFamily="18" charset="0"/>
                          </a:rPr>
                          <m:t>code</m:t>
                        </m:r>
                        <m:r>
                          <a:rPr lang="en-US" b="0" i="0" smtClean="0">
                            <a:latin typeface="Cambria Math" panose="02040503050406030204" pitchFamily="18" charset="0"/>
                          </a:rPr>
                          <m:t> </m:t>
                        </m:r>
                        <m:r>
                          <m:rPr>
                            <m:sty m:val="p"/>
                          </m:rPr>
                          <a:rPr lang="en-US" b="0" i="0" smtClean="0">
                            <a:latin typeface="Cambria Math" panose="02040503050406030204" pitchFamily="18" charset="0"/>
                          </a:rPr>
                          <m:t>cycle</m:t>
                        </m:r>
                      </m:sub>
                      <m:sup/>
                      <m:e>
                        <m:r>
                          <a:rPr lang="en-US" b="0" i="1" smtClean="0">
                            <a:latin typeface="Cambria Math" panose="02040503050406030204" pitchFamily="18" charset="0"/>
                          </a:rPr>
                          <m:t>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2</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𝑡</m:t>
                            </m:r>
                          </m:sup>
                        </m:sSup>
                      </m:e>
                    </m:nary>
                  </m:oMath>
                </a14:m>
                <a:br>
                  <a:rPr lang="en-US" b="0" i="1">
                    <a:latin typeface="Cambria Math" panose="02040503050406030204" pitchFamily="18" charset="0"/>
                  </a:rPr>
                </a:br>
                <a:r>
                  <a:rPr lang="en-US" b="0" i="1">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e>
                    </m:d>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𝑠</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𝑛</m:t>
                                    </m:r>
                                  </m:sub>
                                </m:sSub>
                              </m:e>
                            </m:d>
                          </m:e>
                          <m:sup>
                            <m:r>
                              <a:rPr lang="en-US" i="1">
                                <a:latin typeface="Cambria Math" panose="02040503050406030204" pitchFamily="18" charset="0"/>
                                <a:ea typeface="Cambria Math" panose="02040503050406030204" pitchFamily="18" charset="0"/>
                              </a:rPr>
                              <m:t>∗</m:t>
                            </m:r>
                          </m:sup>
                        </m:sSup>
                      </m:e>
                    </m:nary>
                  </m:oMath>
                </a14:m>
                <a:endParaRPr lang="en-US"/>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a:t> -- Circular Convolution, Time complexity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a:p>
              <a:p>
                <a:pPr marL="285750" indent="-285750">
                  <a:buFont typeface="Arial" panose="020B0604020202020204" pitchFamily="34" charset="0"/>
                  <a:buChar char="•"/>
                </a:pPr>
                <a:endParaRPr lang="en-US"/>
              </a:p>
            </p:txBody>
          </p:sp>
        </mc:Choice>
        <mc:Fallback>
          <p:sp>
            <p:nvSpPr>
              <p:cNvPr id="2" name="TextBox 1">
                <a:extLst>
                  <a:ext uri="{FF2B5EF4-FFF2-40B4-BE49-F238E27FC236}">
                    <a16:creationId xmlns:a16="http://schemas.microsoft.com/office/drawing/2014/main" id="{BEB30AE1-4D4E-AE90-BA57-675E7448CAC3}"/>
                  </a:ext>
                </a:extLst>
              </p:cNvPr>
              <p:cNvSpPr txBox="1">
                <a:spLocks noRot="1" noChangeAspect="1" noMove="1" noResize="1" noEditPoints="1" noAdjustHandles="1" noChangeArrowheads="1" noChangeShapeType="1" noTextEdit="1"/>
              </p:cNvSpPr>
              <p:nvPr/>
            </p:nvSpPr>
            <p:spPr>
              <a:xfrm>
                <a:off x="1326863" y="816780"/>
                <a:ext cx="5861156" cy="1635319"/>
              </a:xfrm>
              <a:prstGeom prst="rect">
                <a:avLst/>
              </a:prstGeom>
              <a:blipFill>
                <a:blip r:embed="rId3"/>
                <a:stretch>
                  <a:fillRect l="-728" t="-11940"/>
                </a:stretch>
              </a:blipFill>
            </p:spPr>
            <p:txBody>
              <a:bodyPr/>
              <a:lstStyle/>
              <a:p>
                <a:r>
                  <a:rPr lang="en-US">
                    <a:noFill/>
                  </a:rPr>
                  <a:t> </a:t>
                </a:r>
              </a:p>
            </p:txBody>
          </p:sp>
        </mc:Fallback>
      </mc:AlternateContent>
      <p:pic>
        <p:nvPicPr>
          <p:cNvPr id="8" name="图片 3">
            <a:extLst>
              <a:ext uri="{FF2B5EF4-FFF2-40B4-BE49-F238E27FC236}">
                <a16:creationId xmlns:a16="http://schemas.microsoft.com/office/drawing/2014/main" id="{B69F6B87-4D62-872F-039B-114217477E6F}"/>
              </a:ext>
            </a:extLst>
          </p:cNvPr>
          <p:cNvPicPr>
            <a:picLocks noChangeAspect="1"/>
          </p:cNvPicPr>
          <p:nvPr/>
        </p:nvPicPr>
        <p:blipFill>
          <a:blip r:embed="rId4"/>
          <a:stretch>
            <a:fillRect/>
          </a:stretch>
        </p:blipFill>
        <p:spPr>
          <a:xfrm>
            <a:off x="1135117" y="3027700"/>
            <a:ext cx="4643185" cy="3446672"/>
          </a:xfrm>
          <a:prstGeom prst="rect">
            <a:avLst/>
          </a:prstGeom>
        </p:spPr>
      </p:pic>
      <p:sp>
        <p:nvSpPr>
          <p:cNvPr id="13" name="Slide Number Placeholder 12">
            <a:extLst>
              <a:ext uri="{FF2B5EF4-FFF2-40B4-BE49-F238E27FC236}">
                <a16:creationId xmlns:a16="http://schemas.microsoft.com/office/drawing/2014/main" id="{86EE7755-1B8F-25EC-028B-2FD8DD8764D5}"/>
              </a:ext>
            </a:extLst>
          </p:cNvPr>
          <p:cNvSpPr>
            <a:spLocks noGrp="1"/>
          </p:cNvSpPr>
          <p:nvPr>
            <p:ph type="sldNum" sz="quarter" idx="12"/>
          </p:nvPr>
        </p:nvSpPr>
        <p:spPr/>
        <p:txBody>
          <a:bodyPr/>
          <a:lstStyle/>
          <a:p>
            <a:fld id="{B72E91CA-9B22-2844-8E94-2A762C5288E7}" type="slidenum">
              <a:rPr lang="en-US" smtClean="0"/>
              <a:pPr/>
              <a:t>8</a:t>
            </a:fld>
            <a:endParaRPr lang="en-US"/>
          </a:p>
        </p:txBody>
      </p:sp>
      <p:cxnSp>
        <p:nvCxnSpPr>
          <p:cNvPr id="3" name="Straight Connector 2">
            <a:extLst>
              <a:ext uri="{FF2B5EF4-FFF2-40B4-BE49-F238E27FC236}">
                <a16:creationId xmlns:a16="http://schemas.microsoft.com/office/drawing/2014/main" id="{5BA1A166-1B21-EC2B-FE42-3E20C820E394}"/>
              </a:ext>
            </a:extLst>
          </p:cNvPr>
          <p:cNvCxnSpPr/>
          <p:nvPr/>
        </p:nvCxnSpPr>
        <p:spPr>
          <a:xfrm>
            <a:off x="2821258" y="3962666"/>
            <a:ext cx="215218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826B10C-0529-9D56-9D8A-9893603D36C7}"/>
              </a:ext>
            </a:extLst>
          </p:cNvPr>
          <p:cNvGrpSpPr/>
          <p:nvPr/>
        </p:nvGrpSpPr>
        <p:grpSpPr>
          <a:xfrm>
            <a:off x="6992187" y="2196067"/>
            <a:ext cx="4656822" cy="392976"/>
            <a:chOff x="6992187" y="2196067"/>
            <a:chExt cx="4656822" cy="392976"/>
          </a:xfrm>
        </p:grpSpPr>
        <p:sp>
          <p:nvSpPr>
            <p:cNvPr id="4" name="Rectangle 3">
              <a:extLst>
                <a:ext uri="{FF2B5EF4-FFF2-40B4-BE49-F238E27FC236}">
                  <a16:creationId xmlns:a16="http://schemas.microsoft.com/office/drawing/2014/main" id="{244C011D-8D11-4621-33F4-FB5201C98CAF}"/>
                </a:ext>
              </a:extLst>
            </p:cNvPr>
            <p:cNvSpPr/>
            <p:nvPr/>
          </p:nvSpPr>
          <p:spPr>
            <a:xfrm>
              <a:off x="6992187" y="2219711"/>
              <a:ext cx="1550019" cy="3456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DE7314-DE8A-646C-4E01-74142765C075}"/>
                </a:ext>
              </a:extLst>
            </p:cNvPr>
            <p:cNvSpPr/>
            <p:nvPr/>
          </p:nvSpPr>
          <p:spPr>
            <a:xfrm>
              <a:off x="8548971" y="2225428"/>
              <a:ext cx="1550019" cy="3456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8E08531-247D-3B18-9868-692B375FA786}"/>
                </a:ext>
              </a:extLst>
            </p:cNvPr>
            <p:cNvSpPr/>
            <p:nvPr/>
          </p:nvSpPr>
          <p:spPr>
            <a:xfrm>
              <a:off x="10098990" y="2230862"/>
              <a:ext cx="1550019" cy="3456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DBD2323-8196-DB23-A818-EA2316E2ED25}"/>
                </a:ext>
              </a:extLst>
            </p:cNvPr>
            <p:cNvSpPr txBox="1"/>
            <p:nvPr/>
          </p:nvSpPr>
          <p:spPr>
            <a:xfrm>
              <a:off x="7481878" y="2196067"/>
              <a:ext cx="577402" cy="369332"/>
            </a:xfrm>
            <a:prstGeom prst="rect">
              <a:avLst/>
            </a:prstGeom>
            <a:noFill/>
          </p:spPr>
          <p:txBody>
            <a:bodyPr wrap="none" rtlCol="0">
              <a:spAutoFit/>
            </a:bodyPr>
            <a:lstStyle/>
            <a:p>
              <a:r>
                <a:rPr lang="en-US"/>
                <a:t>PRN</a:t>
              </a:r>
            </a:p>
          </p:txBody>
        </p:sp>
        <p:sp>
          <p:nvSpPr>
            <p:cNvPr id="10" name="TextBox 9">
              <a:extLst>
                <a:ext uri="{FF2B5EF4-FFF2-40B4-BE49-F238E27FC236}">
                  <a16:creationId xmlns:a16="http://schemas.microsoft.com/office/drawing/2014/main" id="{7C329167-B2A6-0904-F71D-09F04A61FF33}"/>
                </a:ext>
              </a:extLst>
            </p:cNvPr>
            <p:cNvSpPr txBox="1"/>
            <p:nvPr/>
          </p:nvSpPr>
          <p:spPr>
            <a:xfrm>
              <a:off x="8933870" y="2219711"/>
              <a:ext cx="577402" cy="369332"/>
            </a:xfrm>
            <a:prstGeom prst="rect">
              <a:avLst/>
            </a:prstGeom>
            <a:noFill/>
          </p:spPr>
          <p:txBody>
            <a:bodyPr wrap="none" rtlCol="0">
              <a:spAutoFit/>
            </a:bodyPr>
            <a:lstStyle/>
            <a:p>
              <a:r>
                <a:rPr lang="en-US"/>
                <a:t>PRN</a:t>
              </a:r>
            </a:p>
          </p:txBody>
        </p:sp>
        <p:sp>
          <p:nvSpPr>
            <p:cNvPr id="11" name="TextBox 10">
              <a:extLst>
                <a:ext uri="{FF2B5EF4-FFF2-40B4-BE49-F238E27FC236}">
                  <a16:creationId xmlns:a16="http://schemas.microsoft.com/office/drawing/2014/main" id="{EC24B099-FFE4-D468-20ED-7976B167BE51}"/>
                </a:ext>
              </a:extLst>
            </p:cNvPr>
            <p:cNvSpPr txBox="1"/>
            <p:nvPr/>
          </p:nvSpPr>
          <p:spPr>
            <a:xfrm>
              <a:off x="10577488" y="2219711"/>
              <a:ext cx="577402" cy="369332"/>
            </a:xfrm>
            <a:prstGeom prst="rect">
              <a:avLst/>
            </a:prstGeom>
            <a:noFill/>
          </p:spPr>
          <p:txBody>
            <a:bodyPr wrap="none" rtlCol="0">
              <a:spAutoFit/>
            </a:bodyPr>
            <a:lstStyle/>
            <a:p>
              <a:r>
                <a:rPr lang="en-US"/>
                <a:t>PRN</a:t>
              </a:r>
            </a:p>
          </p:txBody>
        </p:sp>
      </p:grpSp>
      <p:grpSp>
        <p:nvGrpSpPr>
          <p:cNvPr id="25" name="Group 24">
            <a:extLst>
              <a:ext uri="{FF2B5EF4-FFF2-40B4-BE49-F238E27FC236}">
                <a16:creationId xmlns:a16="http://schemas.microsoft.com/office/drawing/2014/main" id="{01F2CD57-2B49-B31E-CBA0-B26E45FF618D}"/>
              </a:ext>
            </a:extLst>
          </p:cNvPr>
          <p:cNvGrpSpPr/>
          <p:nvPr/>
        </p:nvGrpSpPr>
        <p:grpSpPr>
          <a:xfrm>
            <a:off x="9555019" y="2732114"/>
            <a:ext cx="1550019" cy="369332"/>
            <a:chOff x="9555019" y="2732114"/>
            <a:chExt cx="1550019" cy="369332"/>
          </a:xfrm>
        </p:grpSpPr>
        <p:sp>
          <p:nvSpPr>
            <p:cNvPr id="12" name="Rectangle 11">
              <a:extLst>
                <a:ext uri="{FF2B5EF4-FFF2-40B4-BE49-F238E27FC236}">
                  <a16:creationId xmlns:a16="http://schemas.microsoft.com/office/drawing/2014/main" id="{B10B7253-E308-9FAC-87E5-C718D1ADC00E}"/>
                </a:ext>
              </a:extLst>
            </p:cNvPr>
            <p:cNvSpPr/>
            <p:nvPr/>
          </p:nvSpPr>
          <p:spPr>
            <a:xfrm>
              <a:off x="9555019" y="2755758"/>
              <a:ext cx="1550019" cy="3456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5355CB4-760D-A18F-1BD0-C0988850C622}"/>
                </a:ext>
              </a:extLst>
            </p:cNvPr>
            <p:cNvSpPr txBox="1"/>
            <p:nvPr/>
          </p:nvSpPr>
          <p:spPr>
            <a:xfrm>
              <a:off x="9720728" y="2732114"/>
              <a:ext cx="1218603" cy="369332"/>
            </a:xfrm>
            <a:prstGeom prst="rect">
              <a:avLst/>
            </a:prstGeom>
            <a:noFill/>
          </p:spPr>
          <p:txBody>
            <a:bodyPr wrap="none" rtlCol="0">
              <a:spAutoFit/>
            </a:bodyPr>
            <a:lstStyle/>
            <a:p>
              <a:r>
                <a:rPr lang="en-US"/>
                <a:t>1 </a:t>
              </a:r>
              <a:r>
                <a:rPr lang="en-US" err="1"/>
                <a:t>ms</a:t>
              </a:r>
              <a:r>
                <a:rPr lang="en-US"/>
                <a:t> signal</a:t>
              </a:r>
            </a:p>
          </p:txBody>
        </p:sp>
      </p:grpSp>
      <p:sp>
        <p:nvSpPr>
          <p:cNvPr id="17" name="TextBox 16">
            <a:extLst>
              <a:ext uri="{FF2B5EF4-FFF2-40B4-BE49-F238E27FC236}">
                <a16:creationId xmlns:a16="http://schemas.microsoft.com/office/drawing/2014/main" id="{3456D50F-DF25-1960-A046-A493ED8CF8FC}"/>
              </a:ext>
            </a:extLst>
          </p:cNvPr>
          <p:cNvSpPr txBox="1"/>
          <p:nvPr/>
        </p:nvSpPr>
        <p:spPr>
          <a:xfrm>
            <a:off x="6628497" y="3605900"/>
            <a:ext cx="5390963" cy="369332"/>
          </a:xfrm>
          <a:prstGeom prst="rect">
            <a:avLst/>
          </a:prstGeom>
          <a:noFill/>
        </p:spPr>
        <p:txBody>
          <a:bodyPr wrap="none" rtlCol="0">
            <a:spAutoFit/>
          </a:bodyPr>
          <a:lstStyle/>
          <a:p>
            <a:r>
              <a:rPr lang="en-US"/>
              <a:t>Equivalently, Circular Convolution! Then we can use FFT</a:t>
            </a:r>
          </a:p>
        </p:txBody>
      </p:sp>
      <p:grpSp>
        <p:nvGrpSpPr>
          <p:cNvPr id="30" name="Group 29">
            <a:extLst>
              <a:ext uri="{FF2B5EF4-FFF2-40B4-BE49-F238E27FC236}">
                <a16:creationId xmlns:a16="http://schemas.microsoft.com/office/drawing/2014/main" id="{261A6DDB-E8FB-F877-7CFA-0627271668A5}"/>
              </a:ext>
            </a:extLst>
          </p:cNvPr>
          <p:cNvGrpSpPr/>
          <p:nvPr/>
        </p:nvGrpSpPr>
        <p:grpSpPr>
          <a:xfrm>
            <a:off x="8084876" y="4128759"/>
            <a:ext cx="2478207" cy="2258566"/>
            <a:chOff x="8084876" y="4128759"/>
            <a:chExt cx="2478207" cy="2258566"/>
          </a:xfrm>
        </p:grpSpPr>
        <p:pic>
          <p:nvPicPr>
            <p:cNvPr id="18" name="Picture 17">
              <a:extLst>
                <a:ext uri="{FF2B5EF4-FFF2-40B4-BE49-F238E27FC236}">
                  <a16:creationId xmlns:a16="http://schemas.microsoft.com/office/drawing/2014/main" id="{F2D39CB7-5813-8CE9-DE51-709537F89987}"/>
                </a:ext>
              </a:extLst>
            </p:cNvPr>
            <p:cNvPicPr>
              <a:picLocks noChangeAspect="1"/>
            </p:cNvPicPr>
            <p:nvPr/>
          </p:nvPicPr>
          <p:blipFill>
            <a:blip r:embed="rId5"/>
            <a:stretch>
              <a:fillRect/>
            </a:stretch>
          </p:blipFill>
          <p:spPr>
            <a:xfrm>
              <a:off x="8084876" y="4128759"/>
              <a:ext cx="2478207" cy="2258566"/>
            </a:xfrm>
            <a:prstGeom prst="rect">
              <a:avLst/>
            </a:prstGeom>
          </p:spPr>
        </p:pic>
        <p:sp>
          <p:nvSpPr>
            <p:cNvPr id="20" name="TextBox 19">
              <a:extLst>
                <a:ext uri="{FF2B5EF4-FFF2-40B4-BE49-F238E27FC236}">
                  <a16:creationId xmlns:a16="http://schemas.microsoft.com/office/drawing/2014/main" id="{9DD2D7DC-84AC-4B20-C321-1D8B647516CD}"/>
                </a:ext>
              </a:extLst>
            </p:cNvPr>
            <p:cNvSpPr txBox="1"/>
            <p:nvPr/>
          </p:nvSpPr>
          <p:spPr>
            <a:xfrm>
              <a:off x="9985681" y="4195631"/>
              <a:ext cx="577402" cy="369332"/>
            </a:xfrm>
            <a:prstGeom prst="rect">
              <a:avLst/>
            </a:prstGeom>
            <a:noFill/>
          </p:spPr>
          <p:txBody>
            <a:bodyPr wrap="none" rtlCol="0">
              <a:spAutoFit/>
            </a:bodyPr>
            <a:lstStyle/>
            <a:p>
              <a:r>
                <a:rPr lang="en-US"/>
                <a:t>PRN</a:t>
              </a:r>
            </a:p>
          </p:txBody>
        </p:sp>
        <p:sp>
          <p:nvSpPr>
            <p:cNvPr id="21" name="TextBox 20">
              <a:extLst>
                <a:ext uri="{FF2B5EF4-FFF2-40B4-BE49-F238E27FC236}">
                  <a16:creationId xmlns:a16="http://schemas.microsoft.com/office/drawing/2014/main" id="{D81F8977-8B7C-B19A-2A16-16C587A86E22}"/>
                </a:ext>
              </a:extLst>
            </p:cNvPr>
            <p:cNvSpPr txBox="1"/>
            <p:nvPr/>
          </p:nvSpPr>
          <p:spPr>
            <a:xfrm>
              <a:off x="8849772" y="4926709"/>
              <a:ext cx="1218603" cy="369332"/>
            </a:xfrm>
            <a:prstGeom prst="rect">
              <a:avLst/>
            </a:prstGeom>
            <a:noFill/>
          </p:spPr>
          <p:txBody>
            <a:bodyPr wrap="none" rtlCol="0">
              <a:spAutoFit/>
            </a:bodyPr>
            <a:lstStyle/>
            <a:p>
              <a:r>
                <a:rPr lang="en-US"/>
                <a:t>1 </a:t>
              </a:r>
              <a:r>
                <a:rPr lang="en-US" err="1"/>
                <a:t>ms</a:t>
              </a:r>
              <a:r>
                <a:rPr lang="en-US"/>
                <a:t> signal</a:t>
              </a:r>
            </a:p>
          </p:txBody>
        </p:sp>
      </p:gr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363CE05-F898-078C-A1E3-548EDB31ED11}"/>
                  </a:ext>
                </a:extLst>
              </p:cNvPr>
              <p:cNvSpPr txBox="1"/>
              <p:nvPr/>
            </p:nvSpPr>
            <p:spPr>
              <a:xfrm>
                <a:off x="1335515" y="2253149"/>
                <a:ext cx="6099716" cy="680636"/>
              </a:xfrm>
              <a:prstGeom prst="rect">
                <a:avLst/>
              </a:prstGeom>
              <a:noFill/>
            </p:spPr>
            <p:txBody>
              <a:bodyPr wrap="square">
                <a:spAutoFit/>
              </a:bodyPr>
              <a:lstStyle/>
              <a:p>
                <a:pPr marL="285750" indent="-285750">
                  <a:buFont typeface="Arial" panose="020B0604020202020204" pitchFamily="34" charset="0"/>
                  <a:buChar char="•"/>
                </a:pPr>
                <a:r>
                  <a:rPr lang="en-US"/>
                  <a:t>Equivalent with FFT, Time Complexity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𝑖𝐹𝐹𝑇</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𝐹𝐹𝑇</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2</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𝑡</m:t>
                                </m:r>
                              </m:sup>
                            </m:sSup>
                          </m:e>
                        </m:d>
                        <m:r>
                          <a:rPr lang="en-US" b="0" i="1" smtClean="0">
                            <a:latin typeface="Cambria Math" panose="02040503050406030204" pitchFamily="18" charset="0"/>
                          </a:rPr>
                          <m:t>⋅</m:t>
                        </m:r>
                        <m:r>
                          <a:rPr lang="en-US" b="0" i="1" smtClean="0">
                            <a:latin typeface="Cambria Math" panose="02040503050406030204" pitchFamily="18" charset="0"/>
                          </a:rPr>
                          <m:t>𝐹𝐹𝑇</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sup>
                            <m:r>
                              <a:rPr lang="en-US" b="0" i="1" smtClean="0">
                                <a:latin typeface="Cambria Math" panose="02040503050406030204" pitchFamily="18" charset="0"/>
                              </a:rPr>
                              <m:t>∗</m:t>
                            </m:r>
                          </m:sup>
                        </m:sSup>
                      </m:e>
                    </m:d>
                  </m:oMath>
                </a14:m>
                <a:endParaRPr lang="en-US"/>
              </a:p>
            </p:txBody>
          </p:sp>
        </mc:Choice>
        <mc:Fallback>
          <p:sp>
            <p:nvSpPr>
              <p:cNvPr id="23" name="TextBox 22">
                <a:extLst>
                  <a:ext uri="{FF2B5EF4-FFF2-40B4-BE49-F238E27FC236}">
                    <a16:creationId xmlns:a16="http://schemas.microsoft.com/office/drawing/2014/main" id="{E363CE05-F898-078C-A1E3-548EDB31ED11}"/>
                  </a:ext>
                </a:extLst>
              </p:cNvPr>
              <p:cNvSpPr txBox="1">
                <a:spLocks noRot="1" noChangeAspect="1" noMove="1" noResize="1" noEditPoints="1" noAdjustHandles="1" noChangeArrowheads="1" noChangeShapeType="1" noTextEdit="1"/>
              </p:cNvSpPr>
              <p:nvPr/>
            </p:nvSpPr>
            <p:spPr>
              <a:xfrm>
                <a:off x="1335515" y="2253149"/>
                <a:ext cx="6099716" cy="680636"/>
              </a:xfrm>
              <a:prstGeom prst="rect">
                <a:avLst/>
              </a:prstGeom>
              <a:blipFill>
                <a:blip r:embed="rId6"/>
                <a:stretch>
                  <a:fillRect l="-599" t="-5405" b="-9009"/>
                </a:stretch>
              </a:blipFill>
            </p:spPr>
            <p:txBody>
              <a:bodyPr/>
              <a:lstStyle/>
              <a:p>
                <a:r>
                  <a:rPr lang="en-US">
                    <a:noFill/>
                  </a:rPr>
                  <a:t> </a:t>
                </a:r>
              </a:p>
            </p:txBody>
          </p:sp>
        </mc:Fallback>
      </mc:AlternateContent>
    </p:spTree>
    <p:extLst>
      <p:ext uri="{BB962C8B-B14F-4D97-AF65-F5344CB8AC3E}">
        <p14:creationId xmlns:p14="http://schemas.microsoft.com/office/powerpoint/2010/main" val="79191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026 0.01528 L 0.03282 0.01736 " pathEditMode="relative" rAng="0" ptsTypes="AA">
                                      <p:cBhvr>
                                        <p:cTn id="26" dur="2000" fill="hold"/>
                                        <p:tgtEl>
                                          <p:spTgt spid="24"/>
                                        </p:tgtEl>
                                        <p:attrNameLst>
                                          <p:attrName>ppt_x</p:attrName>
                                          <p:attrName>ppt_y</p:attrName>
                                        </p:attrNameLst>
                                      </p:cBhvr>
                                      <p:rCtr x="1628" y="93"/>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03282 0.01736 L 0.08021 0.01736 " pathEditMode="relative" rAng="0" ptsTypes="AA">
                                      <p:cBhvr>
                                        <p:cTn id="30" dur="2000" fill="hold"/>
                                        <p:tgtEl>
                                          <p:spTgt spid="24"/>
                                        </p:tgtEl>
                                        <p:attrNameLst>
                                          <p:attrName>ppt_x</p:attrName>
                                          <p:attrName>ppt_y</p:attrName>
                                        </p:attrNameLst>
                                      </p:cBhvr>
                                      <p:rCtr x="2370"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8A4D-4411-D186-3A77-52ADD7D2952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D06B9F7-F34E-92D2-763C-BE6F45F3D4EF}"/>
              </a:ext>
            </a:extLst>
          </p:cNvPr>
          <p:cNvSpPr txBox="1"/>
          <p:nvPr/>
        </p:nvSpPr>
        <p:spPr>
          <a:xfrm>
            <a:off x="1488867" y="129578"/>
            <a:ext cx="7399846" cy="584775"/>
          </a:xfrm>
          <a:prstGeom prst="rect">
            <a:avLst/>
          </a:prstGeom>
          <a:noFill/>
        </p:spPr>
        <p:txBody>
          <a:bodyPr wrap="none" rtlCol="0">
            <a:spAutoFit/>
          </a:bodyPr>
          <a:lstStyle/>
          <a:p>
            <a:r>
              <a:rPr lang="en-US" altLang="zh-CN" sz="3200"/>
              <a:t>b. Acquisition – FFT based cross-correlation</a:t>
            </a:r>
          </a:p>
        </p:txBody>
      </p:sp>
      <p:pic>
        <p:nvPicPr>
          <p:cNvPr id="5" name="图片 4">
            <a:extLst>
              <a:ext uri="{FF2B5EF4-FFF2-40B4-BE49-F238E27FC236}">
                <a16:creationId xmlns:a16="http://schemas.microsoft.com/office/drawing/2014/main" id="{54663B20-7018-EE46-90FB-3855B12ECB5A}"/>
              </a:ext>
            </a:extLst>
          </p:cNvPr>
          <p:cNvPicPr>
            <a:picLocks noChangeAspect="1"/>
          </p:cNvPicPr>
          <p:nvPr/>
        </p:nvPicPr>
        <p:blipFill>
          <a:blip r:embed="rId3"/>
          <a:stretch>
            <a:fillRect/>
          </a:stretch>
        </p:blipFill>
        <p:spPr>
          <a:xfrm>
            <a:off x="8564720" y="1907572"/>
            <a:ext cx="1887620" cy="857023"/>
          </a:xfrm>
          <a:prstGeom prst="rect">
            <a:avLst/>
          </a:prstGeom>
        </p:spPr>
      </p:pic>
      <p:grpSp>
        <p:nvGrpSpPr>
          <p:cNvPr id="16" name="Group 15">
            <a:extLst>
              <a:ext uri="{FF2B5EF4-FFF2-40B4-BE49-F238E27FC236}">
                <a16:creationId xmlns:a16="http://schemas.microsoft.com/office/drawing/2014/main" id="{BD107D10-3E10-69A4-48BE-19FDFAC85BCF}"/>
              </a:ext>
            </a:extLst>
          </p:cNvPr>
          <p:cNvGrpSpPr/>
          <p:nvPr/>
        </p:nvGrpSpPr>
        <p:grpSpPr>
          <a:xfrm>
            <a:off x="1135117" y="3679847"/>
            <a:ext cx="10918168" cy="2794525"/>
            <a:chOff x="1147310" y="3933897"/>
            <a:chExt cx="10918168" cy="2794525"/>
          </a:xfrm>
        </p:grpSpPr>
        <p:pic>
          <p:nvPicPr>
            <p:cNvPr id="3" name="图片 2">
              <a:extLst>
                <a:ext uri="{FF2B5EF4-FFF2-40B4-BE49-F238E27FC236}">
                  <a16:creationId xmlns:a16="http://schemas.microsoft.com/office/drawing/2014/main" id="{5FC5D36C-C0C6-3BB2-8057-DECDA0206EF9}"/>
                </a:ext>
              </a:extLst>
            </p:cNvPr>
            <p:cNvPicPr>
              <a:picLocks noChangeAspect="1"/>
            </p:cNvPicPr>
            <p:nvPr/>
          </p:nvPicPr>
          <p:blipFill>
            <a:blip r:embed="rId4"/>
            <a:srcRect t="31671"/>
            <a:stretch/>
          </p:blipFill>
          <p:spPr>
            <a:xfrm>
              <a:off x="1259455" y="3933897"/>
              <a:ext cx="10806023" cy="2277171"/>
            </a:xfrm>
            <a:prstGeom prst="rect">
              <a:avLst/>
            </a:prstGeom>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3F830626-4D71-2F69-D34D-9F341BE8060D}"/>
                    </a:ext>
                  </a:extLst>
                </p:cNvPr>
                <p:cNvSpPr txBox="1"/>
                <p:nvPr/>
              </p:nvSpPr>
              <p:spPr>
                <a:xfrm>
                  <a:off x="1259455" y="6359090"/>
                  <a:ext cx="17482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zh-CN" altLang="en-US"/>
                </a:p>
              </p:txBody>
            </p:sp>
          </mc:Choice>
          <mc:Fallback>
            <p:sp>
              <p:nvSpPr>
                <p:cNvPr id="7" name="文本框 6">
                  <a:extLst>
                    <a:ext uri="{FF2B5EF4-FFF2-40B4-BE49-F238E27FC236}">
                      <a16:creationId xmlns:a16="http://schemas.microsoft.com/office/drawing/2014/main" id="{3F830626-4D71-2F69-D34D-9F341BE8060D}"/>
                    </a:ext>
                  </a:extLst>
                </p:cNvPr>
                <p:cNvSpPr txBox="1">
                  <a:spLocks noRot="1" noChangeAspect="1" noMove="1" noResize="1" noEditPoints="1" noAdjustHandles="1" noChangeArrowheads="1" noChangeShapeType="1" noTextEdit="1"/>
                </p:cNvSpPr>
                <p:nvPr/>
              </p:nvSpPr>
              <p:spPr>
                <a:xfrm>
                  <a:off x="1259455" y="6359090"/>
                  <a:ext cx="1748287" cy="369332"/>
                </a:xfrm>
                <a:prstGeom prst="rect">
                  <a:avLst/>
                </a:prstGeom>
                <a:blipFill>
                  <a:blip r:embed="rId5"/>
                  <a:stretch>
                    <a:fillRect b="-13115"/>
                  </a:stretch>
                </a:blipFill>
              </p:spPr>
              <p:txBody>
                <a:bodyPr/>
                <a:lstStyle/>
                <a:p>
                  <a:r>
                    <a:rPr lang="en-US">
                      <a:noFill/>
                    </a:rPr>
                    <a:t> </a:t>
                  </a:r>
                </a:p>
              </p:txBody>
            </p:sp>
          </mc:Fallback>
        </mc:AlternateContent>
        <p:cxnSp>
          <p:nvCxnSpPr>
            <p:cNvPr id="9" name="直接箭头连接符 8">
              <a:extLst>
                <a:ext uri="{FF2B5EF4-FFF2-40B4-BE49-F238E27FC236}">
                  <a16:creationId xmlns:a16="http://schemas.microsoft.com/office/drawing/2014/main" id="{80096F14-D3FA-AF1B-A28D-851491964523}"/>
                </a:ext>
              </a:extLst>
            </p:cNvPr>
            <p:cNvCxnSpPr>
              <a:cxnSpLocks/>
            </p:cNvCxnSpPr>
            <p:nvPr/>
          </p:nvCxnSpPr>
          <p:spPr>
            <a:xfrm flipH="1" flipV="1">
              <a:off x="1604513" y="5977329"/>
              <a:ext cx="270295" cy="357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BB8F7E24-0A96-7F9F-4109-772862E25D22}"/>
                    </a:ext>
                  </a:extLst>
                </p:cNvPr>
                <p:cNvSpPr txBox="1"/>
                <p:nvPr/>
              </p:nvSpPr>
              <p:spPr>
                <a:xfrm>
                  <a:off x="1147310" y="4988036"/>
                  <a:ext cx="3856009" cy="384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2</m:t>
                            </m:r>
                            <m:r>
                              <a:rPr lang="en-US" altLang="zh-CN" b="0" i="1" smtClean="0">
                                <a:latin typeface="Cambria Math" panose="02040503050406030204" pitchFamily="18" charset="0"/>
                              </a:rPr>
                              <m:t>𝜋</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e>
                        </m:func>
                      </m:oMath>
                    </m:oMathPara>
                  </a14:m>
                  <a:endParaRPr lang="zh-CN" altLang="en-US"/>
                </a:p>
              </p:txBody>
            </p:sp>
          </mc:Choice>
          <mc:Fallback>
            <p:sp>
              <p:nvSpPr>
                <p:cNvPr id="11" name="文本框 10">
                  <a:extLst>
                    <a:ext uri="{FF2B5EF4-FFF2-40B4-BE49-F238E27FC236}">
                      <a16:creationId xmlns:a16="http://schemas.microsoft.com/office/drawing/2014/main" id="{BB8F7E24-0A96-7F9F-4109-772862E25D22}"/>
                    </a:ext>
                  </a:extLst>
                </p:cNvPr>
                <p:cNvSpPr txBox="1">
                  <a:spLocks noRot="1" noChangeAspect="1" noMove="1" noResize="1" noEditPoints="1" noAdjustHandles="1" noChangeArrowheads="1" noChangeShapeType="1" noTextEdit="1"/>
                </p:cNvSpPr>
                <p:nvPr/>
              </p:nvSpPr>
              <p:spPr>
                <a:xfrm>
                  <a:off x="1147310" y="4988036"/>
                  <a:ext cx="3856009" cy="384914"/>
                </a:xfrm>
                <a:prstGeom prst="rect">
                  <a:avLst/>
                </a:prstGeom>
                <a:blipFill>
                  <a:blip r:embed="rId6"/>
                  <a:stretch>
                    <a:fillRect t="-7937" b="-12698"/>
                  </a:stretch>
                </a:blipFill>
              </p:spPr>
              <p:txBody>
                <a:bodyPr/>
                <a:lstStyle/>
                <a:p>
                  <a:r>
                    <a:rPr lang="en-US">
                      <a:noFill/>
                    </a:rPr>
                    <a:t> </a:t>
                  </a:r>
                </a:p>
              </p:txBody>
            </p:sp>
          </mc:Fallback>
        </mc:AlternateContent>
        <p:cxnSp>
          <p:nvCxnSpPr>
            <p:cNvPr id="12" name="直接箭头连接符 11">
              <a:extLst>
                <a:ext uri="{FF2B5EF4-FFF2-40B4-BE49-F238E27FC236}">
                  <a16:creationId xmlns:a16="http://schemas.microsoft.com/office/drawing/2014/main" id="{68996ECB-91DA-E978-A14C-322B69B42A79}"/>
                </a:ext>
              </a:extLst>
            </p:cNvPr>
            <p:cNvCxnSpPr>
              <a:cxnSpLocks/>
            </p:cNvCxnSpPr>
            <p:nvPr/>
          </p:nvCxnSpPr>
          <p:spPr>
            <a:xfrm flipH="1" flipV="1">
              <a:off x="1677799" y="4714997"/>
              <a:ext cx="270295" cy="357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 name="Slide Number Placeholder 12">
            <a:extLst>
              <a:ext uri="{FF2B5EF4-FFF2-40B4-BE49-F238E27FC236}">
                <a16:creationId xmlns:a16="http://schemas.microsoft.com/office/drawing/2014/main" id="{088C2FFF-3908-98B9-BD14-F8D5F69BAFD5}"/>
              </a:ext>
            </a:extLst>
          </p:cNvPr>
          <p:cNvSpPr>
            <a:spLocks noGrp="1"/>
          </p:cNvSpPr>
          <p:nvPr>
            <p:ph type="sldNum" sz="quarter" idx="12"/>
          </p:nvPr>
        </p:nvSpPr>
        <p:spPr/>
        <p:txBody>
          <a:bodyPr/>
          <a:lstStyle/>
          <a:p>
            <a:fld id="{B72E91CA-9B22-2844-8E94-2A762C5288E7}" type="slidenum">
              <a:rPr lang="en-US" smtClean="0"/>
              <a:pPr/>
              <a:t>9</a:t>
            </a:fld>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FBD5648-B601-E77F-FC62-2165435C2B48}"/>
                  </a:ext>
                </a:extLst>
              </p:cNvPr>
              <p:cNvSpPr txBox="1"/>
              <p:nvPr/>
            </p:nvSpPr>
            <p:spPr>
              <a:xfrm>
                <a:off x="1739660" y="2302728"/>
                <a:ext cx="6099716" cy="4036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𝑖𝐹𝐹𝑇</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𝐹𝐹𝑇</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2</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𝑡</m:t>
                                  </m:r>
                                </m:sup>
                              </m:sSup>
                            </m:e>
                          </m:d>
                          <m:r>
                            <a:rPr lang="en-US" b="0" i="1" smtClean="0">
                              <a:latin typeface="Cambria Math" panose="02040503050406030204" pitchFamily="18" charset="0"/>
                            </a:rPr>
                            <m:t>⋅</m:t>
                          </m:r>
                          <m:r>
                            <a:rPr lang="en-US" b="0" i="1" smtClean="0">
                              <a:latin typeface="Cambria Math" panose="02040503050406030204" pitchFamily="18" charset="0"/>
                            </a:rPr>
                            <m:t>𝐹𝐹𝑇</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sup>
                              <m:r>
                                <a:rPr lang="en-US" b="0" i="1" smtClean="0">
                                  <a:latin typeface="Cambria Math" panose="02040503050406030204" pitchFamily="18" charset="0"/>
                                </a:rPr>
                                <m:t>∗</m:t>
                              </m:r>
                            </m:sup>
                          </m:sSup>
                        </m:e>
                      </m:d>
                    </m:oMath>
                  </m:oMathPara>
                </a14:m>
                <a:endParaRPr lang="en-US"/>
              </a:p>
            </p:txBody>
          </p:sp>
        </mc:Choice>
        <mc:Fallback>
          <p:sp>
            <p:nvSpPr>
              <p:cNvPr id="15" name="TextBox 14">
                <a:extLst>
                  <a:ext uri="{FF2B5EF4-FFF2-40B4-BE49-F238E27FC236}">
                    <a16:creationId xmlns:a16="http://schemas.microsoft.com/office/drawing/2014/main" id="{FFBD5648-B601-E77F-FC62-2165435C2B48}"/>
                  </a:ext>
                </a:extLst>
              </p:cNvPr>
              <p:cNvSpPr txBox="1">
                <a:spLocks noRot="1" noChangeAspect="1" noMove="1" noResize="1" noEditPoints="1" noAdjustHandles="1" noChangeArrowheads="1" noChangeShapeType="1" noTextEdit="1"/>
              </p:cNvSpPr>
              <p:nvPr/>
            </p:nvSpPr>
            <p:spPr>
              <a:xfrm>
                <a:off x="1739660" y="2302728"/>
                <a:ext cx="6099716" cy="403637"/>
              </a:xfrm>
              <a:prstGeom prst="rect">
                <a:avLst/>
              </a:prstGeom>
              <a:blipFill>
                <a:blip r:embed="rId7"/>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AB86CCAC-2026-6E95-A06A-259D764BB0EA}"/>
              </a:ext>
            </a:extLst>
          </p:cNvPr>
          <p:cNvSpPr txBox="1"/>
          <p:nvPr/>
        </p:nvSpPr>
        <p:spPr>
          <a:xfrm>
            <a:off x="10792382" y="4993194"/>
            <a:ext cx="1975764" cy="923330"/>
          </a:xfrm>
          <a:prstGeom prst="rect">
            <a:avLst/>
          </a:prstGeom>
          <a:noFill/>
        </p:spPr>
        <p:txBody>
          <a:bodyPr wrap="square" rtlCol="0">
            <a:spAutoFit/>
          </a:bodyPr>
          <a:lstStyle/>
          <a:p>
            <a:r>
              <a:rPr lang="en-US"/>
              <a:t>Time-lag Correlation Waveform</a:t>
            </a:r>
          </a:p>
        </p:txBody>
      </p:sp>
    </p:spTree>
    <p:extLst>
      <p:ext uri="{BB962C8B-B14F-4D97-AF65-F5344CB8AC3E}">
        <p14:creationId xmlns:p14="http://schemas.microsoft.com/office/powerpoint/2010/main" val="148534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Content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ab905e96-9a55-45e5-adc7-ce29a566811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BA6DFEA8F2C4F4C9FFDFBAB7B414AFF" ma:contentTypeVersion="16" ma:contentTypeDescription="Create a new document." ma:contentTypeScope="" ma:versionID="505f85751e26543e65edef00c25a9db3">
  <xsd:schema xmlns:xsd="http://www.w3.org/2001/XMLSchema" xmlns:xs="http://www.w3.org/2001/XMLSchema" xmlns:p="http://schemas.microsoft.com/office/2006/metadata/properties" xmlns:ns3="ab905e96-9a55-45e5-adc7-ce29a5668115" xmlns:ns4="acec99df-579f-41a9-85c2-0acd4ed8b9be" targetNamespace="http://schemas.microsoft.com/office/2006/metadata/properties" ma:root="true" ma:fieldsID="6e4cf1dcb691fb5faddb9f7faac62b4f" ns3:_="" ns4:_="">
    <xsd:import namespace="ab905e96-9a55-45e5-adc7-ce29a5668115"/>
    <xsd:import namespace="acec99df-579f-41a9-85c2-0acd4ed8b9b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905e96-9a55-45e5-adc7-ce29a5668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cec99df-579f-41a9-85c2-0acd4ed8b9b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BF2FCC-345C-4D73-8646-783BF7288C67}">
  <ds:schemaRefs>
    <ds:schemaRef ds:uri="http://schemas.microsoft.com/sharepoint/v3/contenttype/forms"/>
  </ds:schemaRefs>
</ds:datastoreItem>
</file>

<file path=customXml/itemProps2.xml><?xml version="1.0" encoding="utf-8"?>
<ds:datastoreItem xmlns:ds="http://schemas.openxmlformats.org/officeDocument/2006/customXml" ds:itemID="{A6FCD354-3579-4036-A99F-3C1A371DC860}">
  <ds:schemaRefs>
    <ds:schemaRef ds:uri="http://purl.org/dc/dcmitype/"/>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acec99df-579f-41a9-85c2-0acd4ed8b9be"/>
    <ds:schemaRef ds:uri="ab905e96-9a55-45e5-adc7-ce29a5668115"/>
    <ds:schemaRef ds:uri="http://schemas.microsoft.com/office/2006/metadata/properties"/>
  </ds:schemaRefs>
</ds:datastoreItem>
</file>

<file path=customXml/itemProps3.xml><?xml version="1.0" encoding="utf-8"?>
<ds:datastoreItem xmlns:ds="http://schemas.openxmlformats.org/officeDocument/2006/customXml" ds:itemID="{EDC51E13-6B77-4124-B8A2-F171EC19D08B}">
  <ds:schemaRefs>
    <ds:schemaRef ds:uri="ab905e96-9a55-45e5-adc7-ce29a5668115"/>
    <ds:schemaRef ds:uri="acec99df-579f-41a9-85c2-0acd4ed8b9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1428</Words>
  <Application>Microsoft Office PowerPoint</Application>
  <PresentationFormat>Widescreen</PresentationFormat>
  <Paragraphs>212</Paragraphs>
  <Slides>25</Slides>
  <Notes>6</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25</vt:i4>
      </vt:variant>
    </vt:vector>
  </HeadingPairs>
  <TitlesOfParts>
    <vt:vector size="42" baseType="lpstr">
      <vt:lpstr>等线</vt:lpstr>
      <vt:lpstr>Aptos</vt:lpstr>
      <vt:lpstr>Arial</vt:lpstr>
      <vt:lpstr>Calibri</vt:lpstr>
      <vt:lpstr>Calibri Light</vt:lpstr>
      <vt:lpstr>Cambria Math</vt:lpstr>
      <vt:lpstr>Title Slide 1</vt:lpstr>
      <vt:lpstr>Title Slide 2</vt:lpstr>
      <vt:lpstr>Title Slide 3</vt:lpstr>
      <vt:lpstr>Title Slide 4</vt:lpstr>
      <vt:lpstr>Title Slide 5</vt:lpstr>
      <vt:lpstr>Content Slide 1</vt:lpstr>
      <vt:lpstr>Content Slide 2</vt:lpstr>
      <vt:lpstr>Content Slide 3</vt:lpstr>
      <vt:lpstr>Content Slide 4</vt:lpstr>
      <vt:lpstr>Content Slide 5</vt:lpstr>
      <vt:lpstr>Content Slide 6</vt:lpstr>
      <vt:lpstr>A GNURADIO-based Software Defined GPS Receiver</vt:lpstr>
      <vt:lpstr>Content</vt:lpstr>
      <vt:lpstr>1. GPS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Tracking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lastModifiedBy>Bai, Dinan</cp:lastModifiedBy>
  <cp:revision>2</cp:revision>
  <dcterms:created xsi:type="dcterms:W3CDTF">2019-11-08T16:47:49Z</dcterms:created>
  <dcterms:modified xsi:type="dcterms:W3CDTF">2025-01-23T18:50:06Z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0x0101001BA6DFEA8F2C4F4C9FFDFBAB7B414AFF</vt:lpwstr>
  </property>
</Properties>
</file>